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71" r:id="rId3"/>
    <p:sldId id="285" r:id="rId4"/>
    <p:sldId id="293" r:id="rId5"/>
    <p:sldId id="294" r:id="rId6"/>
    <p:sldId id="274" r:id="rId7"/>
    <p:sldId id="275" r:id="rId8"/>
    <p:sldId id="276" r:id="rId9"/>
    <p:sldId id="277" r:id="rId10"/>
    <p:sldId id="278" r:id="rId11"/>
    <p:sldId id="279" r:id="rId12"/>
    <p:sldId id="287" r:id="rId13"/>
    <p:sldId id="298" r:id="rId14"/>
    <p:sldId id="288" r:id="rId15"/>
    <p:sldId id="281" r:id="rId16"/>
    <p:sldId id="282" r:id="rId17"/>
    <p:sldId id="283" r:id="rId18"/>
    <p:sldId id="286" r:id="rId19"/>
    <p:sldId id="258" r:id="rId20"/>
    <p:sldId id="289" r:id="rId21"/>
    <p:sldId id="290" r:id="rId22"/>
    <p:sldId id="291" r:id="rId23"/>
    <p:sldId id="295" r:id="rId24"/>
    <p:sldId id="292" r:id="rId25"/>
    <p:sldId id="270" r:id="rId26"/>
    <p:sldId id="265" r:id="rId27"/>
    <p:sldId id="307" r:id="rId28"/>
    <p:sldId id="269" r:id="rId29"/>
    <p:sldId id="296" r:id="rId30"/>
    <p:sldId id="297" r:id="rId31"/>
    <p:sldId id="299" r:id="rId32"/>
    <p:sldId id="300" r:id="rId33"/>
    <p:sldId id="308" r:id="rId34"/>
    <p:sldId id="303" r:id="rId35"/>
    <p:sldId id="301" r:id="rId36"/>
    <p:sldId id="309" r:id="rId37"/>
    <p:sldId id="304" r:id="rId38"/>
    <p:sldId id="306" r:id="rId39"/>
    <p:sldId id="310" r:id="rId40"/>
    <p:sldId id="25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Y HUH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26" autoAdjust="0"/>
  </p:normalViewPr>
  <p:slideViewPr>
    <p:cSldViewPr>
      <p:cViewPr varScale="1">
        <p:scale>
          <a:sx n="56" d="100"/>
          <a:sy n="56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928" y="-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2T11:21:49.269" idx="1">
    <p:pos x="3349" y="1958"/>
    <p:text>How to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867C5-365E-4BD9-A696-9A3F5D070A4E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99354-F440-4525-9143-19A3035C471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8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9354-F440-4525-9143-19A3035C4712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9354-F440-4525-9143-19A3035C4712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9354-F440-4525-9143-19A3035C4712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9354-F440-4525-9143-19A3035C4712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9354-F440-4525-9143-19A3035C4712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9354-F440-4525-9143-19A3035C4712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Reduce incidence </a:t>
            </a:r>
          </a:p>
          <a:p>
            <a:pPr marL="228600" indent="-228600">
              <a:buAutoNum type="arabicPeriod"/>
            </a:pPr>
            <a:r>
              <a:rPr lang="en-AU" dirty="0" smtClean="0"/>
              <a:t>Increase</a:t>
            </a:r>
            <a:r>
              <a:rPr lang="en-AU" baseline="0" dirty="0" smtClean="0"/>
              <a:t> survival 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Better </a:t>
            </a:r>
            <a:r>
              <a:rPr lang="en-AU" baseline="0" dirty="0" err="1" smtClean="0"/>
              <a:t>QoL</a:t>
            </a:r>
            <a:r>
              <a:rPr lang="en-AU" baseline="0" dirty="0" smtClean="0"/>
              <a:t> </a:t>
            </a:r>
          </a:p>
          <a:p>
            <a:pPr marL="228600" indent="-228600">
              <a:buNone/>
            </a:pPr>
            <a:endParaRPr lang="en-AU" dirty="0" smtClean="0"/>
          </a:p>
          <a:p>
            <a:r>
              <a:rPr lang="en-AU" dirty="0" smtClean="0"/>
              <a:t>Screening</a:t>
            </a:r>
          </a:p>
          <a:p>
            <a:r>
              <a:rPr lang="en-AU" dirty="0" smtClean="0"/>
              <a:t>Equal quality</a:t>
            </a:r>
            <a:r>
              <a:rPr lang="en-AU" baseline="0" dirty="0" smtClean="0"/>
              <a:t> of diagnosis  </a:t>
            </a:r>
          </a:p>
          <a:p>
            <a:r>
              <a:rPr lang="en-AU" dirty="0" smtClean="0"/>
              <a:t>Specific</a:t>
            </a:r>
            <a:r>
              <a:rPr lang="en-AU" baseline="0" dirty="0" smtClean="0"/>
              <a:t> cancers – bowel cancer </a:t>
            </a:r>
          </a:p>
          <a:p>
            <a:r>
              <a:rPr lang="en-AU" baseline="0" dirty="0" smtClean="0"/>
              <a:t>Priority population group – CALD group 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9354-F440-4525-9143-19A3035C4712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9354-F440-4525-9143-19A3035C4712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D57A-C178-486C-A9DD-DAAC72E0AF87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D57A-C178-486C-A9DD-DAAC72E0AF87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D57A-C178-486C-A9DD-DAAC72E0AF87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Focus on the</a:t>
            </a:r>
            <a:r>
              <a:rPr lang="en-AU" baseline="0" dirty="0" smtClean="0"/>
              <a:t> FHx </a:t>
            </a:r>
          </a:p>
          <a:p>
            <a:r>
              <a:rPr lang="en-AU" baseline="0" dirty="0" smtClean="0"/>
              <a:t>What makes it moderate risk </a:t>
            </a:r>
            <a:r>
              <a:rPr lang="en-AU" baseline="0" dirty="0" err="1" smtClean="0"/>
              <a:t>vs</a:t>
            </a:r>
            <a:r>
              <a:rPr lang="en-AU" baseline="0" dirty="0" smtClean="0"/>
              <a:t> high risk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D57A-C178-486C-A9DD-DAAC72E0AF87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the contents</a:t>
            </a:r>
            <a:r>
              <a:rPr lang="en-US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9354-F440-4525-9143-19A3035C4712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99354-F440-4525-9143-19A3035C4712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A58CB18-BFDB-4792-BB46-B07DD8FF748C}" type="datetimeFigureOut">
              <a:rPr lang="en-AU" smtClean="0"/>
              <a:pPr/>
              <a:t>28/02/2017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AD167C-D1A0-42E1-A50F-7B533BB2A24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org.au/" TargetMode="External"/><Relationship Id="rId2" Type="http://schemas.openxmlformats.org/officeDocument/2006/relationships/hyperlink" Target="https://www.bowelcanceraustral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eastscreen.nsw.gov.au/" TargetMode="External"/><Relationship Id="rId5" Type="http://schemas.openxmlformats.org/officeDocument/2006/relationships/hyperlink" Target="http://www.cancer.org.au/about-cancer/types-of-cancer/cervical-cancer.html" TargetMode="External"/><Relationship Id="rId4" Type="http://schemas.openxmlformats.org/officeDocument/2006/relationships/hyperlink" Target="https://www.csp.nsw.gov.a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Cancer Screening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KNAA CPD education session </a:t>
            </a:r>
          </a:p>
          <a:p>
            <a:r>
              <a:rPr lang="en-AU" dirty="0" smtClean="0"/>
              <a:t>28</a:t>
            </a:r>
            <a:r>
              <a:rPr lang="en-AU" baseline="30000" dirty="0" smtClean="0"/>
              <a:t>th</a:t>
            </a:r>
            <a:r>
              <a:rPr lang="en-AU" dirty="0" smtClean="0"/>
              <a:t> Feb 2017</a:t>
            </a:r>
          </a:p>
          <a:p>
            <a:r>
              <a:rPr lang="en-AU" dirty="0" smtClean="0"/>
              <a:t>Dr Jung-Yoon Huh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증상이 있을 경우</a:t>
            </a:r>
            <a:r>
              <a:rPr lang="en-AU" altLang="ko-KR" dirty="0" smtClean="0"/>
              <a:t>, </a:t>
            </a:r>
            <a:r>
              <a:rPr lang="ko-KR" altLang="en-US" dirty="0" smtClean="0"/>
              <a:t>고 위험군 </a:t>
            </a:r>
            <a:endParaRPr lang="en-AU" altLang="ko-KR" dirty="0" smtClean="0"/>
          </a:p>
          <a:p>
            <a:pPr lvl="1"/>
            <a:r>
              <a:rPr lang="en-US" altLang="ko-KR" dirty="0" smtClean="0"/>
              <a:t>Not eligible for a screening test</a:t>
            </a:r>
          </a:p>
          <a:p>
            <a:pPr lvl="1"/>
            <a:r>
              <a:rPr lang="ko-KR" altLang="en-US" dirty="0" smtClean="0"/>
              <a:t>의사</a:t>
            </a:r>
            <a:r>
              <a:rPr lang="en-AU" dirty="0" smtClean="0"/>
              <a:t> </a:t>
            </a:r>
          </a:p>
          <a:p>
            <a:pPr>
              <a:buNone/>
            </a:pPr>
            <a:endParaRPr lang="en-AU" dirty="0" smtClean="0"/>
          </a:p>
          <a:p>
            <a:r>
              <a:rPr lang="ko-KR" altLang="en-US" dirty="0" smtClean="0"/>
              <a:t>증상이 없을 경우</a:t>
            </a:r>
            <a:endParaRPr lang="en-US" altLang="ko-KR" dirty="0" smtClean="0"/>
          </a:p>
          <a:p>
            <a:r>
              <a:rPr lang="ko-KR" altLang="en-US" dirty="0" smtClean="0"/>
              <a:t>저 위험군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평소 건강</a:t>
            </a:r>
            <a:r>
              <a:rPr lang="en-AU" dirty="0" smtClean="0"/>
              <a:t> </a:t>
            </a:r>
          </a:p>
          <a:p>
            <a:pPr lvl="1"/>
            <a:r>
              <a:rPr lang="en-US" dirty="0" smtClean="0"/>
              <a:t>FOBT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신형 분변 잠혈 </a:t>
            </a:r>
            <a:r>
              <a:rPr lang="en-US" altLang="ko-KR" dirty="0" smtClean="0"/>
              <a:t>(</a:t>
            </a:r>
            <a:r>
              <a:rPr lang="en-US" dirty="0" smtClean="0"/>
              <a:t>FOBT)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글로빈 감지를 위한 특수 항생제 사용 </a:t>
            </a:r>
            <a:endParaRPr lang="en-US" altLang="ko-KR" dirty="0" smtClean="0"/>
          </a:p>
          <a:p>
            <a:r>
              <a:rPr lang="ko-KR" altLang="en-US" dirty="0" smtClean="0"/>
              <a:t>초기 암 </a:t>
            </a:r>
            <a:r>
              <a:rPr lang="en-US" altLang="ko-KR" dirty="0" smtClean="0"/>
              <a:t>– 13 </a:t>
            </a:r>
            <a:r>
              <a:rPr lang="ko-KR" altLang="en-US" dirty="0" smtClean="0"/>
              <a:t>중 </a:t>
            </a:r>
            <a:r>
              <a:rPr lang="en-US" altLang="ko-KR" dirty="0" smtClean="0"/>
              <a:t>12 </a:t>
            </a:r>
            <a:r>
              <a:rPr lang="ko-KR" altLang="en-US" dirty="0" smtClean="0"/>
              <a:t>양성 </a:t>
            </a:r>
            <a:endParaRPr lang="en-US" altLang="ko-KR" dirty="0" smtClean="0"/>
          </a:p>
          <a:p>
            <a:r>
              <a:rPr lang="ko-KR" altLang="en-US" dirty="0" smtClean="0"/>
              <a:t>암이 없는 </a:t>
            </a:r>
            <a:r>
              <a:rPr lang="en-US" dirty="0" smtClean="0"/>
              <a:t>96-98% </a:t>
            </a:r>
            <a:r>
              <a:rPr lang="ko-KR" altLang="en-US" dirty="0" smtClean="0"/>
              <a:t>는 음성 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50-74 </a:t>
            </a:r>
            <a:r>
              <a:rPr lang="ko-KR" altLang="en-US" dirty="0" smtClean="0"/>
              <a:t>세 </a:t>
            </a:r>
            <a:endParaRPr lang="en-AU" dirty="0" smtClean="0"/>
          </a:p>
          <a:p>
            <a:r>
              <a:rPr lang="en-AU" dirty="0" smtClean="0"/>
              <a:t>2 </a:t>
            </a:r>
            <a:r>
              <a:rPr lang="ko-KR" altLang="en-US" dirty="0" smtClean="0"/>
              <a:t>년마다</a:t>
            </a:r>
            <a:endParaRPr lang="en-US" altLang="ko-KR" dirty="0" smtClean="0"/>
          </a:p>
          <a:p>
            <a:r>
              <a:rPr lang="ko-KR" altLang="en-US" dirty="0" smtClean="0"/>
              <a:t>무료</a:t>
            </a:r>
            <a:r>
              <a:rPr lang="en-US" altLang="ko-KR" dirty="0" smtClean="0"/>
              <a:t> </a:t>
            </a:r>
          </a:p>
          <a:p>
            <a:pPr lvl="1"/>
            <a:r>
              <a:rPr lang="en-AU" dirty="0" smtClean="0"/>
              <a:t>1 Jan 2017 - 50, 54, 55, 58, 60, 64, 68, 70, 72 and 74</a:t>
            </a:r>
          </a:p>
          <a:p>
            <a:pPr lvl="1"/>
            <a:r>
              <a:rPr lang="en-US" dirty="0" smtClean="0"/>
              <a:t>By 2020 – free kit every 2 years </a:t>
            </a:r>
            <a:endParaRPr lang="en-AU" dirty="0" smtClean="0"/>
          </a:p>
          <a:p>
            <a:pPr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3648" y="1268760"/>
            <a:ext cx="629874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perform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of doing FOBT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GP </a:t>
            </a:r>
          </a:p>
          <a:p>
            <a:r>
              <a:rPr lang="en-US" dirty="0" smtClean="0"/>
              <a:t>Pharmacy kit</a:t>
            </a:r>
          </a:p>
          <a:p>
            <a:endParaRPr lang="en-US" dirty="0" smtClean="0"/>
          </a:p>
          <a:p>
            <a:r>
              <a:rPr lang="en-US" dirty="0" smtClean="0"/>
              <a:t>BUT RECOMMENDED TO DO NBCSP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검사를 하지 말아야 할 경우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피가 나는 치질이 있을 경우 </a:t>
            </a:r>
            <a:endParaRPr lang="en-US" altLang="ko-KR" dirty="0" smtClean="0"/>
          </a:p>
          <a:p>
            <a:r>
              <a:rPr lang="ko-KR" altLang="en-US" dirty="0" smtClean="0"/>
              <a:t>소변에 피가 있거나 육안으로 피가 보일 경우 </a:t>
            </a:r>
            <a:endParaRPr lang="en-US" altLang="ko-KR" dirty="0" smtClean="0"/>
          </a:p>
          <a:p>
            <a:r>
              <a:rPr lang="ko-KR" altLang="en-US" dirty="0" smtClean="0"/>
              <a:t>생리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 전후 </a:t>
            </a:r>
            <a:endParaRPr lang="en-US" altLang="ko-KR" dirty="0" smtClean="0"/>
          </a:p>
          <a:p>
            <a:r>
              <a:rPr lang="ko-KR" altLang="en-US" dirty="0" smtClean="0"/>
              <a:t>손에 상처가 있을 경우 </a:t>
            </a:r>
            <a:endParaRPr lang="en-US" altLang="ko-KR" dirty="0" smtClean="0"/>
          </a:p>
          <a:p>
            <a:r>
              <a:rPr lang="ko-KR" altLang="en-US" dirty="0" smtClean="0"/>
              <a:t>소금물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녹슨 물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양성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미세한 양의 출혈 감지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</a:t>
            </a:r>
            <a:endParaRPr lang="en-AU" dirty="0" smtClean="0"/>
          </a:p>
          <a:p>
            <a:pPr lvl="1"/>
            <a:r>
              <a:rPr lang="ko-KR" altLang="en-US" dirty="0" smtClean="0"/>
              <a:t>치질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용종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대장염증</a:t>
            </a:r>
            <a:endParaRPr lang="en-US" altLang="ko-KR" dirty="0" smtClean="0"/>
          </a:p>
          <a:p>
            <a:pPr lvl="1">
              <a:buNone/>
            </a:pPr>
            <a:endParaRPr lang="en-AU" dirty="0" smtClean="0"/>
          </a:p>
          <a:p>
            <a:r>
              <a:rPr lang="en-AU" dirty="0" smtClean="0"/>
              <a:t>30</a:t>
            </a:r>
            <a:r>
              <a:rPr lang="ko-KR" altLang="en-US" dirty="0" smtClean="0"/>
              <a:t>일내로 전문의를 만나 </a:t>
            </a:r>
            <a:r>
              <a:rPr lang="en-AU" dirty="0" smtClean="0"/>
              <a:t>colonoscopy </a:t>
            </a:r>
            <a:r>
              <a:rPr lang="ko-KR" altLang="en-US" dirty="0" smtClean="0"/>
              <a:t>하는 것을 권장 </a:t>
            </a:r>
            <a:endParaRPr lang="en-A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음성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2</a:t>
            </a:r>
            <a:r>
              <a:rPr lang="ko-KR" altLang="en-US" dirty="0" smtClean="0"/>
              <a:t>년 마다 </a:t>
            </a:r>
            <a:r>
              <a:rPr lang="en-US" altLang="ko-KR" dirty="0" smtClean="0"/>
              <a:t>FOBT</a:t>
            </a:r>
            <a:endParaRPr lang="en-AU" dirty="0" smtClean="0"/>
          </a:p>
          <a:p>
            <a:r>
              <a:rPr lang="ko-KR" altLang="en-US" dirty="0" smtClean="0"/>
              <a:t>증상이 생길 경우 </a:t>
            </a:r>
            <a:r>
              <a:rPr lang="en-US" altLang="ko-KR" dirty="0" smtClean="0"/>
              <a:t>-&gt; GP</a:t>
            </a:r>
            <a:r>
              <a:rPr lang="ko-KR" altLang="en-US" dirty="0" smtClean="0"/>
              <a:t>와 상담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Cervical cancer (</a:t>
            </a:r>
            <a:r>
              <a:rPr lang="ko-KR" altLang="en-US" dirty="0" smtClean="0"/>
              <a:t>자궁경부암</a:t>
            </a:r>
            <a:r>
              <a:rPr lang="en-US" altLang="ko-KR" dirty="0" smtClean="0"/>
              <a:t>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Cervix (</a:t>
            </a:r>
            <a:r>
              <a:rPr lang="ko-KR" altLang="en-US" dirty="0" smtClean="0"/>
              <a:t>자궁경부</a:t>
            </a:r>
            <a:r>
              <a:rPr lang="en-US" altLang="ko-KR" dirty="0" smtClean="0"/>
              <a:t>)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17650" y="2483379"/>
            <a:ext cx="6108700" cy="385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cancer screening?</a:t>
            </a:r>
            <a:endParaRPr lang="en-AU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cancer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pPr fontAlgn="base"/>
            <a:r>
              <a:rPr lang="en-AU" dirty="0" smtClean="0">
                <a:latin typeface="Calibri" pitchFamily="34" charset="0"/>
              </a:rPr>
              <a:t>Growth of abnormal cells in the lining of the cervix </a:t>
            </a:r>
          </a:p>
          <a:p>
            <a:pPr fontAlgn="base"/>
            <a:r>
              <a:rPr lang="en-AU" dirty="0" smtClean="0">
                <a:latin typeface="Calibri" pitchFamily="34" charset="0"/>
              </a:rPr>
              <a:t>Most common cervical cancer - </a:t>
            </a:r>
            <a:r>
              <a:rPr lang="en-AU" dirty="0" err="1" smtClean="0">
                <a:latin typeface="Calibri" pitchFamily="34" charset="0"/>
              </a:rPr>
              <a:t>squamous</a:t>
            </a:r>
            <a:r>
              <a:rPr lang="en-AU" dirty="0" smtClean="0">
                <a:latin typeface="Calibri" pitchFamily="34" charset="0"/>
              </a:rPr>
              <a:t> cell carcinoma (80%)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Less common - </a:t>
            </a:r>
            <a:r>
              <a:rPr lang="en-AU" dirty="0" err="1" smtClean="0">
                <a:latin typeface="Calibri" pitchFamily="34" charset="0"/>
              </a:rPr>
              <a:t>Adenocarcinoma</a:t>
            </a:r>
            <a:r>
              <a:rPr lang="en-AU" dirty="0" smtClean="0">
                <a:latin typeface="Calibri" pitchFamily="34" charset="0"/>
              </a:rPr>
              <a:t> (more difficult to diagnose because it starts higher in the cervix)</a:t>
            </a:r>
          </a:p>
          <a:p>
            <a:pPr fontAlgn="base"/>
            <a:r>
              <a:rPr lang="en-AU" dirty="0" smtClean="0">
                <a:latin typeface="Calibri" pitchFamily="34" charset="0"/>
              </a:rPr>
              <a:t>In 2013 - 813 new cases in Australia</a:t>
            </a:r>
          </a:p>
          <a:p>
            <a:pPr fontAlgn="base"/>
            <a:r>
              <a:rPr lang="en-AU" dirty="0" smtClean="0">
                <a:latin typeface="Calibri" pitchFamily="34" charset="0"/>
              </a:rPr>
              <a:t>The risk of a woman being diagnosed by age 85 is 1 in 168</a:t>
            </a:r>
            <a:endParaRPr lang="en-A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AU" dirty="0" smtClean="0">
                <a:latin typeface="Calibri" pitchFamily="34" charset="0"/>
              </a:rPr>
              <a:t>Early changes in cervical cells rarely cause symptoms</a:t>
            </a:r>
          </a:p>
          <a:p>
            <a:pPr fontAlgn="base"/>
            <a:r>
              <a:rPr lang="en-AU" dirty="0" smtClean="0">
                <a:latin typeface="Calibri" pitchFamily="34" charset="0"/>
              </a:rPr>
              <a:t>Possible symptoms 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vaginal bleeding between periods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menstrual bleeding that is longer or heavier than usual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bleeding after intercourse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pain during intercourse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unusual vaginal discharge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vaginal bleeding after menopause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excessive tiredness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leg pain or swelling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low back pain</a:t>
            </a:r>
          </a:p>
          <a:p>
            <a:endParaRPr lang="en-A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and risk factors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AU" dirty="0" smtClean="0">
                <a:latin typeface="Calibri" pitchFamily="34" charset="0"/>
              </a:rPr>
              <a:t>Almost all cases (99.7%) - persistent infection with high-risk types of HPV</a:t>
            </a:r>
          </a:p>
          <a:p>
            <a:pPr fontAlgn="base"/>
            <a:r>
              <a:rPr lang="en-AU" dirty="0" smtClean="0">
                <a:latin typeface="Calibri" pitchFamily="34" charset="0"/>
              </a:rPr>
              <a:t>Others – smoking</a:t>
            </a:r>
          </a:p>
          <a:p>
            <a:pPr fontAlgn="base">
              <a:buNone/>
            </a:pPr>
            <a:endParaRPr lang="en-AU" dirty="0" smtClean="0">
              <a:latin typeface="Calibri" pitchFamily="34" charset="0"/>
            </a:endParaRPr>
          </a:p>
          <a:p>
            <a:pPr fontAlgn="base"/>
            <a:r>
              <a:rPr lang="en-AU" dirty="0" smtClean="0">
                <a:latin typeface="Calibri" pitchFamily="34" charset="0"/>
              </a:rPr>
              <a:t>Increased risk - In utero exposure to diethylstilbestrol </a:t>
            </a:r>
          </a:p>
          <a:p>
            <a:endParaRPr lang="en-A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Papilloma</a:t>
            </a:r>
            <a:r>
              <a:rPr lang="en-US" dirty="0" smtClean="0"/>
              <a:t> Virus (HPV)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latin typeface="Calibri" pitchFamily="34" charset="0"/>
              </a:rPr>
              <a:t>Common infection</a:t>
            </a:r>
          </a:p>
          <a:p>
            <a:pPr lvl="1" fontAlgn="base"/>
            <a:r>
              <a:rPr lang="en-AU" dirty="0" smtClean="0">
                <a:latin typeface="Calibri" pitchFamily="34" charset="0"/>
              </a:rPr>
              <a:t>~8/10 women during lifetime </a:t>
            </a:r>
          </a:p>
          <a:p>
            <a:r>
              <a:rPr lang="en-AU" dirty="0" smtClean="0">
                <a:latin typeface="Calibri" pitchFamily="34" charset="0"/>
              </a:rPr>
              <a:t>Most asymptomatic </a:t>
            </a:r>
          </a:p>
          <a:p>
            <a:r>
              <a:rPr lang="en-AU" dirty="0" smtClean="0">
                <a:latin typeface="Calibri" pitchFamily="34" charset="0"/>
              </a:rPr>
              <a:t>&gt; 100 different types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HPV types 16 and 18 - almost commonly associated with cervical cancer</a:t>
            </a:r>
          </a:p>
          <a:p>
            <a:r>
              <a:rPr lang="en-AU" dirty="0" smtClean="0">
                <a:latin typeface="Calibri" pitchFamily="34" charset="0"/>
              </a:rPr>
              <a:t>Affect different parts of the body</a:t>
            </a:r>
          </a:p>
          <a:p>
            <a:r>
              <a:rPr lang="en-AU" dirty="0" smtClean="0">
                <a:latin typeface="Calibri" pitchFamily="34" charset="0"/>
              </a:rPr>
              <a:t>Spread by skin contact - condoms limited protection</a:t>
            </a:r>
          </a:p>
          <a:p>
            <a:r>
              <a:rPr lang="en-AU" dirty="0" smtClean="0">
                <a:latin typeface="Calibri" pitchFamily="34" charset="0"/>
              </a:rPr>
              <a:t>Inactive for months or years - difficult to determine contact point </a:t>
            </a:r>
          </a:p>
          <a:p>
            <a:r>
              <a:rPr lang="en-AU" dirty="0" smtClean="0">
                <a:latin typeface="Calibri" pitchFamily="34" charset="0"/>
              </a:rPr>
              <a:t>Most clear up by themselves</a:t>
            </a:r>
          </a:p>
          <a:p>
            <a:r>
              <a:rPr lang="en-AU" dirty="0" smtClean="0">
                <a:latin typeface="Calibri" pitchFamily="34" charset="0"/>
              </a:rPr>
              <a:t>Persistent HPV infections -&gt; cervical cancer (usually takes a long time, often &gt; 10 years)</a:t>
            </a:r>
          </a:p>
          <a:p>
            <a:endParaRPr lang="en-AU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Cervical Screening Program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AU" b="1" dirty="0" smtClean="0">
                <a:latin typeface="Calibri" pitchFamily="34" charset="0"/>
              </a:rPr>
              <a:t>Pap smear (until Apr/2017)</a:t>
            </a:r>
          </a:p>
          <a:p>
            <a:pPr fontAlgn="base"/>
            <a:r>
              <a:rPr lang="en-AU" dirty="0" smtClean="0">
                <a:latin typeface="Calibri" pitchFamily="34" charset="0"/>
              </a:rPr>
              <a:t>18 and 70 + ever been sexually active </a:t>
            </a:r>
          </a:p>
          <a:p>
            <a:pPr fontAlgn="base"/>
            <a:r>
              <a:rPr lang="en-AU" dirty="0" smtClean="0">
                <a:latin typeface="Calibri" pitchFamily="34" charset="0"/>
              </a:rPr>
              <a:t>Every two years from 18-20 years of age, or one to two years after sexual activity commences, whichever is later</a:t>
            </a:r>
          </a:p>
          <a:p>
            <a:pPr fontAlgn="base">
              <a:buNone/>
            </a:pPr>
            <a:r>
              <a:rPr lang="en-AU" b="1" dirty="0" smtClean="0">
                <a:latin typeface="Calibri" pitchFamily="34" charset="0"/>
              </a:rPr>
              <a:t>HPV test (From May/2017)</a:t>
            </a:r>
          </a:p>
          <a:p>
            <a:pPr fontAlgn="base"/>
            <a:r>
              <a:rPr lang="en-US" dirty="0" smtClean="0">
                <a:latin typeface="Calibri" pitchFamily="34" charset="0"/>
              </a:rPr>
              <a:t>New National Cervical Screening Program</a:t>
            </a:r>
            <a:endParaRPr lang="en-AU" dirty="0" smtClean="0">
              <a:latin typeface="Calibri" pitchFamily="34" charset="0"/>
            </a:endParaRPr>
          </a:p>
          <a:p>
            <a:pPr fontAlgn="base"/>
            <a:r>
              <a:rPr lang="en-AU" dirty="0" smtClean="0">
                <a:latin typeface="Calibri" pitchFamily="34" charset="0"/>
              </a:rPr>
              <a:t>Women aged 25-74 will be tested </a:t>
            </a:r>
            <a:r>
              <a:rPr lang="en-AU" u="sng" dirty="0" smtClean="0">
                <a:latin typeface="Calibri" pitchFamily="34" charset="0"/>
              </a:rPr>
              <a:t>every five years</a:t>
            </a:r>
          </a:p>
          <a:p>
            <a:endParaRPr lang="en-A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 same procedure!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57964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770" y="4797152"/>
            <a:ext cx="2015294" cy="14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Will it prevent all cancer?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Calibri" pitchFamily="34" charset="0"/>
              </a:rPr>
              <a:t>No. There is no effective population based screening test for rare </a:t>
            </a:r>
            <a:r>
              <a:rPr lang="en-AU" dirty="0" err="1" smtClean="0">
                <a:latin typeface="Calibri" pitchFamily="34" charset="0"/>
              </a:rPr>
              <a:t>neuroendocrine</a:t>
            </a:r>
            <a:r>
              <a:rPr lang="en-AU" dirty="0" smtClean="0">
                <a:latin typeface="Calibri" pitchFamily="34" charset="0"/>
              </a:rPr>
              <a:t> cervical cancers. Given the current state of scientific evidence, neither the current Pap test nor the new Cervical Screening Test (primary HPV test) can effectively detect rare </a:t>
            </a:r>
            <a:r>
              <a:rPr lang="en-AU" dirty="0" err="1" smtClean="0">
                <a:latin typeface="Calibri" pitchFamily="34" charset="0"/>
              </a:rPr>
              <a:t>neuroendocrine</a:t>
            </a:r>
            <a:r>
              <a:rPr lang="en-AU" dirty="0" smtClean="0">
                <a:latin typeface="Calibri" pitchFamily="34" charset="0"/>
              </a:rPr>
              <a:t> cervical cancers</a:t>
            </a:r>
          </a:p>
          <a:p>
            <a:endParaRPr lang="en-A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 vaccines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Calibri" pitchFamily="34" charset="0"/>
              </a:rPr>
              <a:t>All males and females aged 12-13 years </a:t>
            </a:r>
          </a:p>
          <a:p>
            <a:r>
              <a:rPr lang="en-US" dirty="0" smtClean="0">
                <a:latin typeface="Calibri" pitchFamily="34" charset="0"/>
              </a:rPr>
              <a:t>Free in year 7</a:t>
            </a:r>
          </a:p>
          <a:p>
            <a:r>
              <a:rPr lang="en-US" dirty="0" smtClean="0">
                <a:latin typeface="Calibri" pitchFamily="34" charset="0"/>
              </a:rPr>
              <a:t>3 doses over 6 month </a:t>
            </a:r>
          </a:p>
          <a:p>
            <a:r>
              <a:rPr lang="en-US" dirty="0" smtClean="0">
                <a:latin typeface="Calibri" pitchFamily="34" charset="0"/>
              </a:rPr>
              <a:t>Most effective before the onset of sexual activity</a:t>
            </a:r>
            <a:endParaRPr lang="en-AU" dirty="0" smtClean="0">
              <a:latin typeface="Calibri" pitchFamily="34" charset="0"/>
            </a:endParaRPr>
          </a:p>
          <a:p>
            <a:r>
              <a:rPr lang="en-AU" dirty="0" smtClean="0">
                <a:latin typeface="Calibri" pitchFamily="34" charset="0"/>
              </a:rPr>
              <a:t>National HPV Vaccination Program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2007 – females, 2013 – males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Quadrivalent</a:t>
            </a:r>
            <a:r>
              <a:rPr lang="en-US" dirty="0" smtClean="0">
                <a:latin typeface="Calibri" pitchFamily="34" charset="0"/>
              </a:rPr>
              <a:t> – HPV 16, 18, 6 and 11</a:t>
            </a:r>
            <a:endParaRPr lang="en-AU" dirty="0" smtClean="0">
              <a:latin typeface="Calibri" pitchFamily="34" charset="0"/>
            </a:endParaRPr>
          </a:p>
          <a:p>
            <a:endParaRPr lang="en-AU" dirty="0" smtClean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New cervical screen program replacing vaccination?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alibri" pitchFamily="34" charset="0"/>
              </a:rPr>
              <a:t>No. Eligible girls (and boys) should still be immunised to reduce transmission of HPV and help to protect the whole community against cervical cancer, as well as other HPV-related cancers such as throat and anal cancers.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유방암 </a:t>
            </a:r>
            <a:r>
              <a:rPr lang="en-US" dirty="0" smtClean="0"/>
              <a:t>(Breast cancer)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National Cancer Screening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Breast cancer (</a:t>
            </a:r>
            <a:r>
              <a:rPr lang="en-AU" dirty="0" err="1" smtClean="0"/>
              <a:t>BreastScreen</a:t>
            </a:r>
            <a:r>
              <a:rPr lang="en-AU" dirty="0" smtClean="0"/>
              <a:t> Australia) </a:t>
            </a:r>
          </a:p>
          <a:p>
            <a:pPr lvl="1"/>
            <a:r>
              <a:rPr lang="en-AU" dirty="0" smtClean="0"/>
              <a:t>Bowel cancer (National Bowel Cancer Screening Program) </a:t>
            </a:r>
          </a:p>
          <a:p>
            <a:pPr lvl="1"/>
            <a:r>
              <a:rPr lang="en-AU" dirty="0" smtClean="0"/>
              <a:t>Cervical cancer (National Cervical Screening Program)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발병률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Malgun Gothic" pitchFamily="34" charset="-127"/>
                <a:ea typeface="Malgun Gothic" pitchFamily="34" charset="-127"/>
              </a:rPr>
              <a:t>Non-melanoma skin cancer </a:t>
            </a:r>
            <a:r>
              <a:rPr lang="zh-CN" altLang="en-US" dirty="0" smtClean="0">
                <a:latin typeface="Malgun Gothic" pitchFamily="34" charset="-127"/>
                <a:ea typeface="Malgun Gothic" pitchFamily="34" charset="-127"/>
              </a:rPr>
              <a:t>를 제외하고는 유방암이 여성</a:t>
            </a:r>
            <a:r>
              <a:rPr lang="ko-KR" altLang="en-US" dirty="0" smtClean="0">
                <a:latin typeface="Malgun Gothic" pitchFamily="34" charset="-127"/>
                <a:ea typeface="Malgun Gothic" pitchFamily="34" charset="-127"/>
              </a:rPr>
              <a:t>에게 </a:t>
            </a:r>
            <a:r>
              <a:rPr lang="zh-CN" altLang="en-US" dirty="0" smtClean="0">
                <a:latin typeface="Malgun Gothic" pitchFamily="34" charset="-127"/>
                <a:ea typeface="Malgun Gothic" pitchFamily="34" charset="-127"/>
              </a:rPr>
              <a:t>제일 많이 발생하는 암</a:t>
            </a:r>
            <a:endParaRPr lang="en-AU" altLang="zh-CN" dirty="0" smtClean="0">
              <a:latin typeface="Malgun Gothic" pitchFamily="34" charset="-127"/>
              <a:ea typeface="Malgun Gothic" pitchFamily="34" charset="-127"/>
            </a:endParaRPr>
          </a:p>
          <a:p>
            <a:r>
              <a:rPr lang="ko-KR" altLang="en-US" dirty="0" smtClean="0">
                <a:latin typeface="Malgun Gothic" pitchFamily="34" charset="-127"/>
                <a:ea typeface="Malgun Gothic" pitchFamily="34" charset="-127"/>
              </a:rPr>
              <a:t>매년 </a:t>
            </a:r>
            <a:r>
              <a:rPr lang="en-AU" dirty="0" smtClean="0">
                <a:latin typeface="Malgun Gothic" pitchFamily="34" charset="-127"/>
                <a:ea typeface="Malgun Gothic" pitchFamily="34" charset="-127"/>
              </a:rPr>
              <a:t>14000 </a:t>
            </a:r>
            <a:r>
              <a:rPr lang="zh-CN" altLang="en-US" dirty="0" smtClean="0">
                <a:latin typeface="Malgun Gothic" pitchFamily="34" charset="-127"/>
                <a:ea typeface="Malgun Gothic" pitchFamily="34" charset="-127"/>
              </a:rPr>
              <a:t>명의 여성분 </a:t>
            </a:r>
            <a:r>
              <a:rPr lang="en-US" altLang="zh-CN" dirty="0" smtClean="0">
                <a:latin typeface="Malgun Gothic" pitchFamily="34" charset="-127"/>
                <a:ea typeface="Malgun Gothic" pitchFamily="34" charset="-127"/>
              </a:rPr>
              <a:t>/ </a:t>
            </a:r>
            <a:r>
              <a:rPr lang="ko-KR" altLang="en-US" dirty="0" smtClean="0">
                <a:latin typeface="Malgun Gothic" pitchFamily="34" charset="-127"/>
                <a:ea typeface="Malgun Gothic" pitchFamily="34" charset="-127"/>
              </a:rPr>
              <a:t>한주 </a:t>
            </a:r>
            <a:r>
              <a:rPr lang="en-US" altLang="ko-KR" dirty="0" smtClean="0">
                <a:latin typeface="Malgun Gothic" pitchFamily="34" charset="-127"/>
                <a:ea typeface="Malgun Gothic" pitchFamily="34" charset="-127"/>
              </a:rPr>
              <a:t>270</a:t>
            </a:r>
            <a:r>
              <a:rPr lang="ko-KR" altLang="en-US" dirty="0" smtClean="0">
                <a:latin typeface="Malgun Gothic" pitchFamily="34" charset="-127"/>
                <a:ea typeface="Malgun Gothic" pitchFamily="34" charset="-127"/>
              </a:rPr>
              <a:t>명 </a:t>
            </a:r>
            <a:endParaRPr lang="en-US" altLang="ko-KR" dirty="0" smtClean="0">
              <a:latin typeface="Malgun Gothic" pitchFamily="34" charset="-127"/>
              <a:ea typeface="Malgun Gothic" pitchFamily="34" charset="-127"/>
            </a:endParaRPr>
          </a:p>
          <a:p>
            <a:r>
              <a:rPr lang="ko-KR" altLang="en-US" dirty="0" smtClean="0">
                <a:latin typeface="Malgun Gothic" pitchFamily="34" charset="-127"/>
                <a:ea typeface="Malgun Gothic" pitchFamily="34" charset="-127"/>
              </a:rPr>
              <a:t>남성 </a:t>
            </a:r>
            <a:r>
              <a:rPr lang="en-US" altLang="ko-KR" dirty="0" smtClean="0">
                <a:latin typeface="Malgun Gothic" pitchFamily="34" charset="-127"/>
                <a:ea typeface="Malgun Gothic" pitchFamily="34" charset="-127"/>
              </a:rPr>
              <a:t>– </a:t>
            </a:r>
            <a:r>
              <a:rPr lang="ko-KR" altLang="en-US" dirty="0" smtClean="0">
                <a:latin typeface="Malgun Gothic" pitchFamily="34" charset="-127"/>
                <a:ea typeface="Malgun Gothic" pitchFamily="34" charset="-127"/>
              </a:rPr>
              <a:t>매년 </a:t>
            </a:r>
            <a:r>
              <a:rPr lang="en-US" altLang="ko-KR" dirty="0" smtClean="0">
                <a:latin typeface="Malgun Gothic" pitchFamily="34" charset="-127"/>
                <a:ea typeface="Malgun Gothic" pitchFamily="34" charset="-127"/>
              </a:rPr>
              <a:t>100</a:t>
            </a:r>
            <a:r>
              <a:rPr lang="ko-KR" altLang="en-US" dirty="0" smtClean="0">
                <a:latin typeface="Malgun Gothic" pitchFamily="34" charset="-127"/>
                <a:ea typeface="Malgun Gothic" pitchFamily="34" charset="-127"/>
              </a:rPr>
              <a:t>명</a:t>
            </a:r>
            <a:endParaRPr lang="en-US" altLang="ko-KR" dirty="0" smtClean="0">
              <a:latin typeface="Malgun Gothic" pitchFamily="34" charset="-127"/>
              <a:ea typeface="Malgun Gothic" pitchFamily="34" charset="-127"/>
            </a:endParaRPr>
          </a:p>
          <a:p>
            <a:r>
              <a:rPr lang="en-AU" dirty="0" smtClean="0">
                <a:latin typeface="Calibri" pitchFamily="34" charset="0"/>
                <a:ea typeface="Malgun Gothic" pitchFamily="34" charset="-127"/>
              </a:rPr>
              <a:t>10</a:t>
            </a:r>
            <a:r>
              <a:rPr lang="ko-KR" altLang="en-US" dirty="0" smtClean="0">
                <a:latin typeface="Calibri" pitchFamily="34" charset="0"/>
                <a:ea typeface="Malgun Gothic" pitchFamily="34" charset="-127"/>
              </a:rPr>
              <a:t>명중 </a:t>
            </a:r>
            <a:r>
              <a:rPr lang="en-US" altLang="ko-KR" dirty="0" smtClean="0">
                <a:latin typeface="Calibri" pitchFamily="34" charset="0"/>
                <a:ea typeface="Malgun Gothic" pitchFamily="34" charset="-127"/>
              </a:rPr>
              <a:t>9</a:t>
            </a:r>
            <a:r>
              <a:rPr lang="ko-KR" altLang="en-US" dirty="0" smtClean="0">
                <a:latin typeface="Calibri" pitchFamily="34" charset="0"/>
                <a:ea typeface="Malgun Gothic" pitchFamily="34" charset="-127"/>
              </a:rPr>
              <a:t>명은 가족력이 없음 </a:t>
            </a:r>
            <a:endParaRPr lang="en-AU" dirty="0" smtClean="0">
              <a:latin typeface="Calibri" pitchFamily="34" charset="0"/>
              <a:ea typeface="Malgun Gothic" pitchFamily="34" charset="-127"/>
            </a:endParaRPr>
          </a:p>
          <a:p>
            <a:endParaRPr lang="en-US" altLang="ko-KR" dirty="0" smtClean="0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증상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초기에는 특징적인 소견이 나타나지 않음 </a:t>
            </a:r>
            <a:endParaRPr lang="en-US" altLang="ko-KR" dirty="0" smtClean="0"/>
          </a:p>
          <a:p>
            <a:r>
              <a:rPr lang="ko-KR" altLang="en-US" dirty="0" smtClean="0"/>
              <a:t>나타날 수 있는 증상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유방의 멍울</a:t>
            </a:r>
            <a:endParaRPr lang="en-AU" altLang="ko-KR" dirty="0" smtClean="0"/>
          </a:p>
          <a:p>
            <a:pPr lvl="1"/>
            <a:r>
              <a:rPr lang="ko-KR" altLang="en-US" dirty="0" smtClean="0"/>
              <a:t>한쪽 유방의 크기가 평소보다 커졌다거나</a:t>
            </a:r>
            <a:endParaRPr lang="en-AU" altLang="ko-KR" dirty="0" smtClean="0"/>
          </a:p>
          <a:p>
            <a:pPr lvl="1"/>
            <a:r>
              <a:rPr lang="ko-KR" altLang="en-US" dirty="0" smtClean="0"/>
              <a:t>피부가 귤껍질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평소와 다르게 유두가 들어가 있다던지</a:t>
            </a:r>
            <a:r>
              <a:rPr lang="en-AU" dirty="0" smtClean="0"/>
              <a:t>,</a:t>
            </a:r>
          </a:p>
          <a:p>
            <a:pPr lvl="1"/>
            <a:r>
              <a:rPr lang="ko-KR" altLang="en-US" dirty="0" smtClean="0"/>
              <a:t>유두의 피부가 변하였다던지</a:t>
            </a:r>
            <a:endParaRPr lang="en-AU" altLang="ko-KR" dirty="0" smtClean="0"/>
          </a:p>
          <a:p>
            <a:pPr lvl="1"/>
            <a:r>
              <a:rPr lang="ko-KR" altLang="en-US" dirty="0" smtClean="0"/>
              <a:t>유두에서 분비물이 나온다던지</a:t>
            </a:r>
            <a:endParaRPr lang="en-AU" altLang="ko-KR" dirty="0" smtClean="0"/>
          </a:p>
          <a:p>
            <a:pPr lvl="1"/>
            <a:r>
              <a:rPr lang="ko-KR" altLang="en-US" dirty="0" smtClean="0"/>
              <a:t>평소와 달리 팔이 부었거나 림프절이 커져있을때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보통 통증은 동반하지 않습니다</a:t>
            </a:r>
            <a:endParaRPr lang="en-AU" altLang="ko-KR" dirty="0" smtClean="0"/>
          </a:p>
          <a:p>
            <a:pPr lvl="1">
              <a:buNone/>
            </a:pPr>
            <a:endParaRPr lang="en-AU" altLang="ko-KR" dirty="0" smtClean="0"/>
          </a:p>
          <a:p>
            <a:pPr lvl="1"/>
            <a:r>
              <a:rPr lang="ko-KR" altLang="en-US" b="1" dirty="0" smtClean="0"/>
              <a:t>증상이 있다고 해도 그것들이 다 유방암에만 관련된것이 아님</a:t>
            </a:r>
            <a:endParaRPr lang="en-AU" b="1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자가 검진 </a:t>
            </a:r>
            <a:r>
              <a:rPr lang="en-US" altLang="ko-KR" dirty="0" smtClean="0"/>
              <a:t>(Self exam)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매달 한 번씩 정기적으로 시행</a:t>
            </a:r>
            <a:endParaRPr lang="en-US" altLang="ko-KR" sz="3200" dirty="0" smtClean="0"/>
          </a:p>
          <a:p>
            <a:r>
              <a:rPr lang="ko-KR" altLang="en-US" sz="3200" dirty="0" smtClean="0"/>
              <a:t>생리가 있는 여성은 생리가 끝난 직 후 일주일 후</a:t>
            </a:r>
            <a:endParaRPr lang="en-AU" sz="3200" dirty="0" smtClean="0"/>
          </a:p>
          <a:p>
            <a:r>
              <a:rPr lang="ko-KR" altLang="en-US" sz="3200" dirty="0" smtClean="0"/>
              <a:t>생리가 없는 경우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임신</a:t>
            </a:r>
            <a:r>
              <a:rPr lang="en-US" altLang="ko-KR" sz="3200" dirty="0" smtClean="0"/>
              <a:t>/</a:t>
            </a:r>
            <a:r>
              <a:rPr lang="ko-KR" altLang="en-US" sz="3200" dirty="0" smtClean="0"/>
              <a:t>폐경</a:t>
            </a:r>
            <a:r>
              <a:rPr lang="en-US" altLang="ko-KR" sz="3200" dirty="0" smtClean="0"/>
              <a:t>) - </a:t>
            </a:r>
            <a:r>
              <a:rPr lang="ko-KR" altLang="en-US" sz="3200" dirty="0" smtClean="0"/>
              <a:t>매월 일정한 날짜를 정해 검진</a:t>
            </a:r>
            <a:endParaRPr lang="en-AU" sz="3200" dirty="0" smtClean="0"/>
          </a:p>
          <a:p>
            <a:endParaRPr lang="en-A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다른 암과 마찬가지로 초기에는 특징적인 소견이 나타나지 않아 알기 어렵습니다</a:t>
            </a:r>
            <a:r>
              <a:rPr kumimoji="0" lang="en-AU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.  </a:t>
            </a:r>
            <a:r>
              <a:rPr kumimoji="0" lang="ko-KR" alt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나타날 수 있는 증상으로는 유방의 멍울</a:t>
            </a:r>
            <a:r>
              <a:rPr kumimoji="0" lang="en-AU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, </a:t>
            </a:r>
            <a:r>
              <a:rPr kumimoji="0" lang="ko-KR" alt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한쪽 유방의 크기가 평소보다 커졌다거나</a:t>
            </a:r>
            <a:r>
              <a:rPr kumimoji="0" lang="en-AU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, </a:t>
            </a:r>
            <a:r>
              <a:rPr kumimoji="0" lang="ko-KR" alt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피부가 귤껍질 같다던지</a:t>
            </a:r>
            <a:r>
              <a:rPr kumimoji="0" lang="en-AU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, </a:t>
            </a:r>
            <a:r>
              <a:rPr kumimoji="0" lang="ko-KR" alt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평소와 다르게 유두가 들어가 있다던지</a:t>
            </a:r>
            <a:r>
              <a:rPr kumimoji="0" lang="en-AU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, </a:t>
            </a:r>
            <a:r>
              <a:rPr kumimoji="0" lang="ko-KR" alt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유두의 피부가 변하였다던지</a:t>
            </a:r>
            <a:r>
              <a:rPr kumimoji="0" lang="en-AU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, </a:t>
            </a:r>
            <a:r>
              <a:rPr kumimoji="0" lang="ko-KR" alt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유두에서 분비물이 나온다던지</a:t>
            </a:r>
            <a:r>
              <a:rPr kumimoji="0" lang="en-AU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, </a:t>
            </a:r>
            <a:r>
              <a:rPr kumimoji="0" lang="ko-KR" alt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평소와 달리 팔이 부었거나 림프절이 커져있을 수 있습니다</a:t>
            </a:r>
            <a:r>
              <a:rPr kumimoji="0" lang="en-AU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.  </a:t>
            </a:r>
            <a:r>
              <a:rPr kumimoji="0" lang="ko-KR" alt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보통 통증은 동반하지 않습니다</a:t>
            </a:r>
            <a:r>
              <a:rPr kumimoji="0" lang="en-AU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.  </a:t>
            </a:r>
            <a:r>
              <a:rPr kumimoji="0" lang="ko-KR" alt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증상이 있다고 해도 그것들이 다 유방암에만 관련된것이 아니기 때문에 유방암이라고 의심이 되면 여러가지 테스트를 받아보셔야 합니다</a:t>
            </a:r>
            <a:r>
              <a:rPr kumimoji="0" lang="en-AU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Calibri" pitchFamily="34" charset="0"/>
              </a:rPr>
              <a:t>.  </a:t>
            </a:r>
            <a:endParaRPr kumimoji="0" lang="en-AU" altLang="ko-KR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1872208" cy="2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924944"/>
            <a:ext cx="184725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4944"/>
            <a:ext cx="215464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924944"/>
            <a:ext cx="17381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Mammogram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Calibri" pitchFamily="34" charset="0"/>
              </a:rPr>
              <a:t>유방을 엑스레이로 촬영</a:t>
            </a:r>
            <a:endParaRPr lang="en-US" altLang="ko-KR" dirty="0" smtClean="0">
              <a:latin typeface="Calibri" pitchFamily="34" charset="0"/>
            </a:endParaRPr>
          </a:p>
          <a:p>
            <a:r>
              <a:rPr lang="ko-KR" altLang="en-US" dirty="0" smtClean="0">
                <a:latin typeface="Calibri" pitchFamily="34" charset="0"/>
              </a:rPr>
              <a:t>쌀알만한 암종양 발견 가능</a:t>
            </a:r>
            <a:endParaRPr lang="en-US" altLang="ko-KR" dirty="0" smtClean="0">
              <a:latin typeface="Calibri" pitchFamily="34" charset="0"/>
            </a:endParaRPr>
          </a:p>
          <a:p>
            <a:r>
              <a:rPr lang="en-US" altLang="ko-KR" dirty="0" smtClean="0">
                <a:latin typeface="Calibri" pitchFamily="34" charset="0"/>
              </a:rPr>
              <a:t>~</a:t>
            </a:r>
            <a:r>
              <a:rPr lang="ko-KR" altLang="en-US" dirty="0" smtClean="0">
                <a:latin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</a:rPr>
              <a:t>20</a:t>
            </a:r>
            <a:r>
              <a:rPr lang="ko-KR" altLang="en-US" dirty="0" smtClean="0">
                <a:latin typeface="Calibri" pitchFamily="34" charset="0"/>
              </a:rPr>
              <a:t>분 소요</a:t>
            </a:r>
            <a:endParaRPr lang="en-US" altLang="ko-KR" dirty="0" smtClean="0">
              <a:latin typeface="Calibri" pitchFamily="34" charset="0"/>
            </a:endParaRPr>
          </a:p>
          <a:p>
            <a:r>
              <a:rPr lang="ko-KR" altLang="en-US" dirty="0" smtClean="0">
                <a:latin typeface="Calibri" pitchFamily="34" charset="0"/>
              </a:rPr>
              <a:t>압박 시 불편함을 느낄 수 있지만</a:t>
            </a:r>
            <a:r>
              <a:rPr lang="en-US" altLang="ko-KR" dirty="0" smtClean="0">
                <a:latin typeface="Calibri" pitchFamily="34" charset="0"/>
              </a:rPr>
              <a:t>, </a:t>
            </a:r>
            <a:r>
              <a:rPr lang="ko-KR" altLang="en-US" dirty="0" smtClean="0">
                <a:latin typeface="Calibri" pitchFamily="34" charset="0"/>
              </a:rPr>
              <a:t>매우 짧은 시간 </a:t>
            </a:r>
            <a:r>
              <a:rPr lang="en-US" altLang="ko-KR" dirty="0" smtClean="0">
                <a:latin typeface="Calibri" pitchFamily="34" charset="0"/>
              </a:rPr>
              <a:t>(</a:t>
            </a:r>
            <a:r>
              <a:rPr lang="ko-KR" altLang="en-US" dirty="0" smtClean="0">
                <a:latin typeface="Calibri" pitchFamily="34" charset="0"/>
              </a:rPr>
              <a:t>약 </a:t>
            </a:r>
            <a:r>
              <a:rPr lang="en-US" altLang="ko-KR" dirty="0" smtClean="0">
                <a:latin typeface="Calibri" pitchFamily="34" charset="0"/>
              </a:rPr>
              <a:t>10</a:t>
            </a:r>
            <a:r>
              <a:rPr lang="ko-KR" altLang="en-US" dirty="0" smtClean="0">
                <a:latin typeface="Calibri" pitchFamily="34" charset="0"/>
              </a:rPr>
              <a:t>초</a:t>
            </a:r>
            <a:r>
              <a:rPr lang="en-US" altLang="ko-KR" dirty="0" smtClean="0">
                <a:latin typeface="Calibri" pitchFamily="34" charset="0"/>
              </a:rPr>
              <a:t>)</a:t>
            </a:r>
            <a:r>
              <a:rPr lang="ko-KR" altLang="en-US" dirty="0" smtClean="0">
                <a:latin typeface="Calibri" pitchFamily="34" charset="0"/>
              </a:rPr>
              <a:t> 소요 </a:t>
            </a:r>
            <a:endParaRPr lang="en-US" altLang="ko-KR" dirty="0" smtClean="0">
              <a:latin typeface="Calibri" pitchFamily="34" charset="0"/>
            </a:endParaRPr>
          </a:p>
          <a:p>
            <a:r>
              <a:rPr lang="ko-KR" altLang="en-US" dirty="0" smtClean="0">
                <a:latin typeface="Calibri" pitchFamily="34" charset="0"/>
              </a:rPr>
              <a:t>유방 크기와 상관 없이 찍을 수 있음</a:t>
            </a:r>
            <a:endParaRPr lang="en-US" altLang="ko-KR" dirty="0" smtClean="0">
              <a:latin typeface="Calibri" pitchFamily="34" charset="0"/>
            </a:endParaRPr>
          </a:p>
          <a:p>
            <a:r>
              <a:rPr lang="ko-KR" altLang="en-US" dirty="0" smtClean="0">
                <a:latin typeface="Calibri" pitchFamily="34" charset="0"/>
              </a:rPr>
              <a:t>검사 클리닉 방문 시 친구나 가족이 같이 와도 됨</a:t>
            </a:r>
            <a:endParaRPr lang="en-US" altLang="ko-KR" dirty="0" smtClean="0">
              <a:latin typeface="Calibri" pitchFamily="34" charset="0"/>
            </a:endParaRPr>
          </a:p>
          <a:p>
            <a:pPr>
              <a:buNone/>
            </a:pPr>
            <a:endParaRPr lang="en-A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BreastScreen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Calibri" pitchFamily="34" charset="0"/>
              </a:rPr>
              <a:t>여성</a:t>
            </a:r>
            <a:r>
              <a:rPr lang="en-AU" dirty="0" smtClean="0">
                <a:latin typeface="Calibri" pitchFamily="34" charset="0"/>
              </a:rPr>
              <a:t> 50-74</a:t>
            </a:r>
          </a:p>
          <a:p>
            <a:r>
              <a:rPr lang="en-AU" dirty="0" smtClean="0">
                <a:latin typeface="Calibri" pitchFamily="34" charset="0"/>
              </a:rPr>
              <a:t>2</a:t>
            </a:r>
            <a:r>
              <a:rPr lang="ko-KR" altLang="en-US" dirty="0" smtClean="0">
                <a:latin typeface="Calibri" pitchFamily="34" charset="0"/>
              </a:rPr>
              <a:t>년마다 무료 유방엑스레이</a:t>
            </a:r>
            <a:endParaRPr lang="en-AU" dirty="0" smtClean="0">
              <a:latin typeface="Calibri" pitchFamily="34" charset="0"/>
            </a:endParaRPr>
          </a:p>
          <a:p>
            <a:r>
              <a:rPr lang="en-AU" dirty="0" smtClean="0">
                <a:latin typeface="Calibri" pitchFamily="34" charset="0"/>
              </a:rPr>
              <a:t>&lt;40-49, &gt; 75 – </a:t>
            </a:r>
            <a:r>
              <a:rPr lang="ko-KR" altLang="en-US" dirty="0" smtClean="0">
                <a:latin typeface="Calibri" pitchFamily="34" charset="0"/>
              </a:rPr>
              <a:t>무료 유방엑스레이 받을수 있지만 </a:t>
            </a:r>
            <a:r>
              <a:rPr lang="en-US" altLang="ko-KR" dirty="0" smtClean="0">
                <a:latin typeface="Calibri" pitchFamily="34" charset="0"/>
              </a:rPr>
              <a:t>invitation </a:t>
            </a:r>
            <a:r>
              <a:rPr lang="ko-KR" altLang="en-US" dirty="0" smtClean="0">
                <a:latin typeface="Calibri" pitchFamily="34" charset="0"/>
              </a:rPr>
              <a:t>은 오지 않음 </a:t>
            </a:r>
            <a:endParaRPr lang="en-US" altLang="ko-KR" dirty="0" smtClean="0">
              <a:latin typeface="Calibri" pitchFamily="34" charset="0"/>
            </a:endParaRPr>
          </a:p>
          <a:p>
            <a:r>
              <a:rPr lang="en-AU" dirty="0" smtClean="0">
                <a:latin typeface="Calibri" pitchFamily="34" charset="0"/>
              </a:rPr>
              <a:t>GP referral </a:t>
            </a:r>
            <a:r>
              <a:rPr lang="ko-KR" altLang="en-US" dirty="0" smtClean="0">
                <a:latin typeface="Calibri" pitchFamily="34" charset="0"/>
              </a:rPr>
              <a:t>필요없음</a:t>
            </a:r>
            <a:r>
              <a:rPr lang="en-US" altLang="ko-KR" dirty="0" smtClean="0">
                <a:latin typeface="Calibri" pitchFamily="34" charset="0"/>
              </a:rPr>
              <a:t> </a:t>
            </a:r>
          </a:p>
          <a:p>
            <a:pPr lvl="1"/>
            <a:r>
              <a:rPr lang="ko-KR" altLang="en-US" dirty="0" smtClean="0">
                <a:latin typeface="Calibri" pitchFamily="34" charset="0"/>
              </a:rPr>
              <a:t>결과는 </a:t>
            </a:r>
            <a:r>
              <a:rPr lang="en-US" altLang="ko-KR" dirty="0" smtClean="0">
                <a:latin typeface="Calibri" pitchFamily="34" charset="0"/>
              </a:rPr>
              <a:t>GP </a:t>
            </a:r>
            <a:r>
              <a:rPr lang="ko-KR" altLang="en-US" dirty="0" smtClean="0">
                <a:latin typeface="Calibri" pitchFamily="34" charset="0"/>
              </a:rPr>
              <a:t>와 상의 </a:t>
            </a:r>
            <a:endParaRPr lang="en-US" altLang="ko-KR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GP </a:t>
            </a:r>
            <a:r>
              <a:rPr lang="ko-KR" altLang="en-US" dirty="0" smtClean="0">
                <a:latin typeface="Calibri" pitchFamily="34" charset="0"/>
              </a:rPr>
              <a:t>연락처 </a:t>
            </a:r>
            <a:endParaRPr lang="en-AU" dirty="0" smtClean="0">
              <a:latin typeface="Calibri" pitchFamily="34" charset="0"/>
            </a:endParaRPr>
          </a:p>
          <a:p>
            <a:endParaRPr lang="en-AU" dirty="0">
              <a:latin typeface="Calibri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108531" cy="172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61770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재검사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추가 검사를 받은 여성들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명 중 </a:t>
            </a:r>
            <a:r>
              <a:rPr lang="en-US" altLang="ko-KR" dirty="0" smtClean="0"/>
              <a:t>9</a:t>
            </a:r>
            <a:r>
              <a:rPr lang="ko-KR" altLang="en-US" dirty="0" smtClean="0"/>
              <a:t>명은 유방암 이상 징후가 없는 것으로 판명</a:t>
            </a:r>
            <a:endParaRPr lang="en-US" altLang="ko-KR" dirty="0" smtClean="0"/>
          </a:p>
          <a:p>
            <a:r>
              <a:rPr lang="ko-KR" altLang="en-US" dirty="0" smtClean="0"/>
              <a:t>보통 </a:t>
            </a:r>
            <a:r>
              <a:rPr lang="en-US" altLang="ko-KR" dirty="0" smtClean="0"/>
              <a:t>2</a:t>
            </a:r>
            <a:r>
              <a:rPr lang="ko-KR" altLang="en-US" dirty="0" smtClean="0"/>
              <a:t>시간에서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시간 정도가 소요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하루정도 시간을 잡고 오는 것이 좋음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BreastScreen</a:t>
            </a:r>
            <a:r>
              <a:rPr lang="en-US" altLang="ko-KR" dirty="0" smtClean="0"/>
              <a:t> NSW</a:t>
            </a:r>
            <a:r>
              <a:rPr lang="ko-KR" altLang="en-US" dirty="0" smtClean="0"/>
              <a:t>에서 진단서를 발부해 드릴 수 있음</a:t>
            </a:r>
            <a:r>
              <a:rPr lang="en-US" altLang="ko-KR" dirty="0" smtClean="0"/>
              <a:t>) </a:t>
            </a:r>
          </a:p>
          <a:p>
            <a:r>
              <a:rPr lang="ko-KR" altLang="en-US" dirty="0" smtClean="0"/>
              <a:t>결과 확인 대부분의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검사 당일 결과를 확인 가능 </a:t>
            </a:r>
            <a:endParaRPr lang="en-US" altLang="ko-KR" dirty="0" smtClean="0"/>
          </a:p>
          <a:p>
            <a:r>
              <a:rPr lang="ko-KR" altLang="en-US" dirty="0" smtClean="0"/>
              <a:t>조직 검사의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결과 확인에 시간이 조금 더 걸림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negative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유방 조영 사진 검사에서 정상 진단을 받았지만 실제로는 유방암이 존재하는 경우</a:t>
            </a:r>
            <a:endParaRPr lang="en-US" altLang="ko-KR" dirty="0" smtClean="0"/>
          </a:p>
          <a:p>
            <a:r>
              <a:rPr lang="ko-KR" altLang="en-US" dirty="0" smtClean="0"/>
              <a:t>유방 조영 사진 검사를 하고 그 다음 해에 유방암이 발병하는 확률은 </a:t>
            </a:r>
            <a:r>
              <a:rPr lang="en-US" altLang="ko-KR" dirty="0" smtClean="0"/>
              <a:t>1000</a:t>
            </a:r>
            <a:r>
              <a:rPr lang="ko-KR" altLang="en-US" dirty="0" smtClean="0"/>
              <a:t>명에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 꼴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430536" cy="459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screening test?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5492" y="2249488"/>
            <a:ext cx="783301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525344"/>
            <a:ext cx="71978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https://www.healthknowledge.org.uk/public-health-textbook/disease-causation-diagnostic/2c-diagnosis-screening/screening-diagnostic-case-finding</a:t>
            </a:r>
            <a:endParaRPr lang="en-A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Bowel Cancer Australia </a:t>
            </a:r>
            <a:r>
              <a:rPr lang="en-US" dirty="0" smtClean="0">
                <a:hlinkClick r:id="rId2"/>
              </a:rPr>
              <a:t>https://www.bowelcanceraustralia.org</a:t>
            </a:r>
            <a:endParaRPr lang="en-US" dirty="0" smtClean="0"/>
          </a:p>
          <a:p>
            <a:r>
              <a:rPr lang="en-US" dirty="0" smtClean="0"/>
              <a:t>Cancer Council Australia 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www.cancer.org.au</a:t>
            </a:r>
            <a:r>
              <a:rPr lang="en-US" dirty="0" smtClean="0"/>
              <a:t> </a:t>
            </a:r>
            <a:endParaRPr lang="en-AU" dirty="0" smtClean="0"/>
          </a:p>
          <a:p>
            <a:r>
              <a:rPr lang="en-AU" dirty="0" smtClean="0"/>
              <a:t>Cervical screening NSW - </a:t>
            </a:r>
            <a:r>
              <a:rPr lang="en-AU" dirty="0" smtClean="0">
                <a:hlinkClick r:id="rId4"/>
              </a:rPr>
              <a:t>https://www.csp.nsw.gov.au/</a:t>
            </a:r>
            <a:endParaRPr lang="en-AU" dirty="0" smtClean="0"/>
          </a:p>
          <a:p>
            <a:r>
              <a:rPr lang="en-AU" dirty="0" smtClean="0">
                <a:hlinkClick r:id="rId5"/>
              </a:rPr>
              <a:t>http://www.cancer.org.au/about-cancer/types-of-cancer/cervical-cancer.html</a:t>
            </a:r>
            <a:endParaRPr lang="en-AU" dirty="0" smtClean="0"/>
          </a:p>
          <a:p>
            <a:r>
              <a:rPr lang="en-US" dirty="0" smtClean="0"/>
              <a:t>Breast Screen - </a:t>
            </a:r>
            <a:r>
              <a:rPr lang="en-US" dirty="0" smtClean="0">
                <a:hlinkClick r:id="rId6"/>
              </a:rPr>
              <a:t>http://www.breastscreen.nsw.gov.au/</a:t>
            </a:r>
            <a:endParaRPr lang="en-US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대장암 </a:t>
            </a:r>
            <a:r>
              <a:rPr lang="en-US" altLang="ko-KR" dirty="0" smtClean="0"/>
              <a:t>(Bowel cancer)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퀴즈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호주의 대장암 발병 환자 수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1 in 12, </a:t>
            </a:r>
            <a:r>
              <a:rPr lang="ko-KR" altLang="en-US" dirty="0" smtClean="0"/>
              <a:t>매년 </a:t>
            </a:r>
            <a:r>
              <a:rPr lang="en-US" altLang="ko-KR" dirty="0" smtClean="0"/>
              <a:t>14000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 </a:t>
            </a:r>
            <a:r>
              <a:rPr lang="ko-KR" altLang="en-US" dirty="0" smtClean="0"/>
              <a:t>발병</a:t>
            </a:r>
            <a:r>
              <a:rPr lang="en-US" altLang="ko-KR" dirty="0" smtClean="0"/>
              <a:t>, 4000</a:t>
            </a:r>
            <a:r>
              <a:rPr lang="ko-KR" altLang="en-US" dirty="0" smtClean="0"/>
              <a:t>명 사망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암으로 인한 사망률 </a:t>
            </a:r>
            <a:r>
              <a:rPr lang="en-US" altLang="ko-KR" dirty="0" smtClean="0"/>
              <a:t>2</a:t>
            </a:r>
            <a:r>
              <a:rPr lang="ko-KR" altLang="en-US" dirty="0" smtClean="0"/>
              <a:t>위 </a:t>
            </a:r>
            <a:endParaRPr lang="en-US" altLang="ko-KR" dirty="0" smtClean="0"/>
          </a:p>
          <a:p>
            <a:r>
              <a:rPr lang="ko-KR" altLang="en-US" dirty="0" smtClean="0"/>
              <a:t>대장암 초기발견 테스트 빈도수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50</a:t>
            </a:r>
            <a:r>
              <a:rPr lang="ko-KR" altLang="en-US" dirty="0" smtClean="0"/>
              <a:t>세 이후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년마다 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대장암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3648" y="2204864"/>
            <a:ext cx="6316604" cy="366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증상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132856"/>
            <a:ext cx="8153400" cy="4464496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초기에는 특별한 증상이 없음 </a:t>
            </a:r>
            <a:endParaRPr lang="en-AU" altLang="ko-KR" dirty="0" smtClean="0"/>
          </a:p>
          <a:p>
            <a:r>
              <a:rPr lang="en-AU" dirty="0" smtClean="0"/>
              <a:t>2</a:t>
            </a:r>
            <a:r>
              <a:rPr lang="ko-KR" altLang="en-US" dirty="0" smtClean="0"/>
              <a:t>주 이상 다음 증상이 지속적으로 나타날 경우 </a:t>
            </a:r>
            <a:r>
              <a:rPr lang="en-US" altLang="ko-KR" dirty="0" smtClean="0"/>
              <a:t>GP </a:t>
            </a:r>
            <a:r>
              <a:rPr lang="ko-KR" altLang="en-US" dirty="0" smtClean="0"/>
              <a:t>만나기 </a:t>
            </a:r>
            <a:endParaRPr lang="en-AU" dirty="0" smtClean="0"/>
          </a:p>
          <a:p>
            <a:pPr lvl="1"/>
            <a:r>
              <a:rPr lang="ko-KR" altLang="en-US" dirty="0" smtClean="0"/>
              <a:t>배변 습관의 변화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예전보다 가늘어진 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혈변 또는 점액변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복부 불편감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복통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복부 팽만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변이 남은 듯 무지근한 느낌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직장 또는 항문 통증</a:t>
            </a:r>
            <a:r>
              <a:rPr lang="en-US" altLang="ko-KR" dirty="0" smtClean="0"/>
              <a:t>/</a:t>
            </a:r>
            <a:r>
              <a:rPr lang="ko-KR" altLang="en-US" dirty="0" smtClean="0"/>
              <a:t>혹</a:t>
            </a:r>
            <a:endParaRPr lang="en-AU" altLang="ko-KR" dirty="0" smtClean="0"/>
          </a:p>
          <a:p>
            <a:pPr lvl="1"/>
            <a:r>
              <a:rPr lang="ko-KR" altLang="en-US" dirty="0" smtClean="0"/>
              <a:t>이유없는 빈혈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체중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근력 감소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피로감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식욕부진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소화 불량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구토 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위험 요소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나이</a:t>
            </a:r>
            <a:r>
              <a:rPr lang="en-US" altLang="ko-KR" dirty="0" smtClean="0"/>
              <a:t> &gt; 50</a:t>
            </a:r>
            <a:r>
              <a:rPr lang="ko-KR" altLang="en-US" dirty="0" smtClean="0"/>
              <a:t>세 </a:t>
            </a:r>
            <a:endParaRPr lang="en-AU" dirty="0" smtClean="0"/>
          </a:p>
          <a:p>
            <a:r>
              <a:rPr lang="ko-KR" altLang="en-US" dirty="0" smtClean="0"/>
              <a:t>가족력 </a:t>
            </a:r>
            <a:endParaRPr lang="en-AU" altLang="ko-KR" dirty="0" smtClean="0"/>
          </a:p>
          <a:p>
            <a:r>
              <a:rPr lang="ko-KR" altLang="en-US" dirty="0" smtClean="0"/>
              <a:t>유전병 </a:t>
            </a:r>
            <a:r>
              <a:rPr lang="en-AU" dirty="0" smtClean="0"/>
              <a:t>– </a:t>
            </a:r>
            <a:r>
              <a:rPr lang="ko-KR" altLang="en-US" dirty="0" smtClean="0"/>
              <a:t>가족성 용종증</a:t>
            </a:r>
            <a:r>
              <a:rPr lang="en-AU" dirty="0" smtClean="0"/>
              <a:t>, </a:t>
            </a:r>
            <a:r>
              <a:rPr lang="ko-KR" altLang="en-US" dirty="0" smtClean="0"/>
              <a:t>린치 증후군</a:t>
            </a:r>
            <a:endParaRPr lang="en-AU" dirty="0" smtClean="0"/>
          </a:p>
          <a:p>
            <a:r>
              <a:rPr lang="ko-KR" altLang="en-US" dirty="0" smtClean="0"/>
              <a:t>과거 병력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대장</a:t>
            </a:r>
            <a:r>
              <a:rPr lang="en-US" altLang="ko-KR" dirty="0" smtClean="0"/>
              <a:t>/</a:t>
            </a:r>
            <a:r>
              <a:rPr lang="ko-KR" altLang="en-US" dirty="0" smtClean="0"/>
              <a:t>항문암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난소암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자궁내막암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유방암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대장내 용종 </a:t>
            </a:r>
            <a:r>
              <a:rPr lang="en-US" altLang="ko-KR" dirty="0" smtClean="0"/>
              <a:t>(polyp) </a:t>
            </a:r>
            <a:endParaRPr lang="en-AU" altLang="ko-KR" dirty="0" smtClean="0"/>
          </a:p>
          <a:p>
            <a:pPr lvl="1"/>
            <a:r>
              <a:rPr lang="ko-KR" altLang="en-US" dirty="0" smtClean="0"/>
              <a:t>염증성 장 질환 </a:t>
            </a:r>
            <a:endParaRPr lang="en-US" altLang="ko-KR" dirty="0" smtClean="0"/>
          </a:p>
          <a:p>
            <a:r>
              <a:rPr lang="ko-KR" altLang="en-US" dirty="0" smtClean="0"/>
              <a:t>당뇨병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흡연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4080</TotalTime>
  <Words>1207</Words>
  <Application>Microsoft Office PowerPoint</Application>
  <PresentationFormat>화면 슬라이드 쇼(4:3)</PresentationFormat>
  <Paragraphs>214</Paragraphs>
  <Slides>40</Slides>
  <Notes>14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Urban</vt:lpstr>
      <vt:lpstr>Cancer Screening </vt:lpstr>
      <vt:lpstr>Why cancer screening?</vt:lpstr>
      <vt:lpstr>National Cancer Screening</vt:lpstr>
      <vt:lpstr>What is a screening test?</vt:lpstr>
      <vt:lpstr>대장암 (Bowel cancer)</vt:lpstr>
      <vt:lpstr>퀴즈</vt:lpstr>
      <vt:lpstr>대장암</vt:lpstr>
      <vt:lpstr>증상 </vt:lpstr>
      <vt:lpstr>위험 요소</vt:lpstr>
      <vt:lpstr>PowerPoint 프레젠테이션</vt:lpstr>
      <vt:lpstr>신형 분변 잠혈 (FOBT)</vt:lpstr>
      <vt:lpstr>PowerPoint 프레젠테이션</vt:lpstr>
      <vt:lpstr>How to perform </vt:lpstr>
      <vt:lpstr>Other ways of doing FOBT</vt:lpstr>
      <vt:lpstr>검사를 하지 말아야 할 경우 </vt:lpstr>
      <vt:lpstr>양성</vt:lpstr>
      <vt:lpstr>음성</vt:lpstr>
      <vt:lpstr>Cervical cancer (자궁경부암)</vt:lpstr>
      <vt:lpstr>Cervix (자궁경부) </vt:lpstr>
      <vt:lpstr>Cervical cancer </vt:lpstr>
      <vt:lpstr>Symptoms</vt:lpstr>
      <vt:lpstr>Causes and risk factors </vt:lpstr>
      <vt:lpstr>Human Papilloma Virus (HPV)</vt:lpstr>
      <vt:lpstr>National Cervical Screening Program</vt:lpstr>
      <vt:lpstr>But the same procedure!</vt:lpstr>
      <vt:lpstr>Will it prevent all cancer?</vt:lpstr>
      <vt:lpstr>HPV vaccines</vt:lpstr>
      <vt:lpstr>New cervical screen program replacing vaccination?</vt:lpstr>
      <vt:lpstr>유방암 (Breast cancer)</vt:lpstr>
      <vt:lpstr>발병률</vt:lpstr>
      <vt:lpstr>증상</vt:lpstr>
      <vt:lpstr>자가 검진 (Self exam) </vt:lpstr>
      <vt:lpstr>PowerPoint 프레젠테이션</vt:lpstr>
      <vt:lpstr>Mammogram </vt:lpstr>
      <vt:lpstr>BreastScreen </vt:lpstr>
      <vt:lpstr>PowerPoint 프레젠테이션</vt:lpstr>
      <vt:lpstr>재검사</vt:lpstr>
      <vt:lpstr>False negative </vt:lpstr>
      <vt:lpstr>PowerPoint 프레젠테이션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cancer </dc:title>
  <dc:creator>JY HUH</dc:creator>
  <cp:lastModifiedBy>knaa</cp:lastModifiedBy>
  <cp:revision>71</cp:revision>
  <dcterms:created xsi:type="dcterms:W3CDTF">2017-02-17T23:07:45Z</dcterms:created>
  <dcterms:modified xsi:type="dcterms:W3CDTF">2017-02-28T08:57:54Z</dcterms:modified>
</cp:coreProperties>
</file>