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732" r:id="rId1"/>
  </p:sldMasterIdLst>
  <p:notesMasterIdLst>
    <p:notesMasterId r:id="rId54"/>
  </p:notesMasterIdLst>
  <p:sldIdLst>
    <p:sldId id="426" r:id="rId2"/>
    <p:sldId id="447" r:id="rId3"/>
    <p:sldId id="428" r:id="rId4"/>
    <p:sldId id="429" r:id="rId5"/>
    <p:sldId id="437" r:id="rId6"/>
    <p:sldId id="434" r:id="rId7"/>
    <p:sldId id="433" r:id="rId8"/>
    <p:sldId id="438" r:id="rId9"/>
    <p:sldId id="343" r:id="rId10"/>
    <p:sldId id="443" r:id="rId11"/>
    <p:sldId id="444" r:id="rId12"/>
    <p:sldId id="439" r:id="rId13"/>
    <p:sldId id="450" r:id="rId14"/>
    <p:sldId id="349" r:id="rId15"/>
    <p:sldId id="370" r:id="rId16"/>
    <p:sldId id="350" r:id="rId17"/>
    <p:sldId id="371" r:id="rId18"/>
    <p:sldId id="430" r:id="rId19"/>
    <p:sldId id="452" r:id="rId20"/>
    <p:sldId id="431" r:id="rId21"/>
    <p:sldId id="436" r:id="rId22"/>
    <p:sldId id="449" r:id="rId23"/>
    <p:sldId id="440" r:id="rId24"/>
    <p:sldId id="432" r:id="rId25"/>
    <p:sldId id="453" r:id="rId26"/>
    <p:sldId id="454" r:id="rId27"/>
    <p:sldId id="441" r:id="rId28"/>
    <p:sldId id="446" r:id="rId29"/>
    <p:sldId id="376" r:id="rId30"/>
    <p:sldId id="372" r:id="rId31"/>
    <p:sldId id="328" r:id="rId32"/>
    <p:sldId id="351" r:id="rId33"/>
    <p:sldId id="352" r:id="rId34"/>
    <p:sldId id="353" r:id="rId35"/>
    <p:sldId id="354" r:id="rId36"/>
    <p:sldId id="356" r:id="rId37"/>
    <p:sldId id="355" r:id="rId38"/>
    <p:sldId id="357" r:id="rId39"/>
    <p:sldId id="380" r:id="rId40"/>
    <p:sldId id="364" r:id="rId41"/>
    <p:sldId id="358" r:id="rId42"/>
    <p:sldId id="361" r:id="rId43"/>
    <p:sldId id="381" r:id="rId44"/>
    <p:sldId id="384" r:id="rId45"/>
    <p:sldId id="363" r:id="rId46"/>
    <p:sldId id="329" r:id="rId47"/>
    <p:sldId id="367" r:id="rId48"/>
    <p:sldId id="368" r:id="rId49"/>
    <p:sldId id="456" r:id="rId50"/>
    <p:sldId id="457" r:id="rId51"/>
    <p:sldId id="382" r:id="rId52"/>
    <p:sldId id="45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14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818"/>
    <p:restoredTop sz="86480"/>
  </p:normalViewPr>
  <p:slideViewPr>
    <p:cSldViewPr snapToGrid="0" snapToObjects="1">
      <p:cViewPr varScale="1">
        <p:scale>
          <a:sx n="98" d="100"/>
          <a:sy n="98" d="100"/>
        </p:scale>
        <p:origin x="2008" y="192"/>
      </p:cViewPr>
      <p:guideLst/>
    </p:cSldViewPr>
  </p:slideViewPr>
  <p:outlineViewPr>
    <p:cViewPr>
      <p:scale>
        <a:sx n="33" d="100"/>
        <a:sy n="33" d="100"/>
      </p:scale>
      <p:origin x="0" y="-68112"/>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97AFB3-C000-457D-A3F2-A519184A74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AU"/>
        </a:p>
      </dgm:t>
    </dgm:pt>
    <dgm:pt modelId="{6286C436-9801-4B39-9AAD-C4732708DADB}">
      <dgm:prSet/>
      <dgm:spPr>
        <a:solidFill>
          <a:schemeClr val="accent2">
            <a:lumMod val="60000"/>
            <a:lumOff val="40000"/>
          </a:schemeClr>
        </a:solidFill>
      </dgm:spPr>
      <dgm:t>
        <a:bodyPr/>
        <a:lstStyle/>
        <a:p>
          <a:pPr rtl="0"/>
          <a:r>
            <a:rPr lang="en-AU" dirty="0">
              <a:latin typeface="Tahoma" pitchFamily="34" charset="0"/>
              <a:ea typeface="Tahoma" pitchFamily="34" charset="0"/>
              <a:cs typeface="Tahoma" pitchFamily="34" charset="0"/>
            </a:rPr>
            <a:t>Absorption</a:t>
          </a:r>
        </a:p>
      </dgm:t>
    </dgm:pt>
    <dgm:pt modelId="{2AE4EDDF-C377-47BB-BBE2-AE0C039A96B8}" type="parTrans" cxnId="{14BCFF87-C344-437F-A4CF-3F80321B60D1}">
      <dgm:prSet/>
      <dgm:spPr/>
      <dgm:t>
        <a:bodyPr/>
        <a:lstStyle/>
        <a:p>
          <a:endParaRPr lang="en-AU"/>
        </a:p>
      </dgm:t>
    </dgm:pt>
    <dgm:pt modelId="{F3E54223-7AE5-46C2-AFA1-60EE794D288D}" type="sibTrans" cxnId="{14BCFF87-C344-437F-A4CF-3F80321B60D1}">
      <dgm:prSet/>
      <dgm:spPr/>
      <dgm:t>
        <a:bodyPr/>
        <a:lstStyle/>
        <a:p>
          <a:endParaRPr lang="en-AU"/>
        </a:p>
      </dgm:t>
    </dgm:pt>
    <dgm:pt modelId="{A6F3865C-809B-46F2-B077-1A03FC926413}">
      <dgm:prSet/>
      <dgm:spPr>
        <a:solidFill>
          <a:schemeClr val="accent2">
            <a:lumMod val="60000"/>
            <a:lumOff val="40000"/>
          </a:schemeClr>
        </a:solidFill>
      </dgm:spPr>
      <dgm:t>
        <a:bodyPr/>
        <a:lstStyle/>
        <a:p>
          <a:pPr rtl="0"/>
          <a:r>
            <a:rPr lang="en-AU" dirty="0">
              <a:latin typeface="Tahoma" pitchFamily="34" charset="0"/>
              <a:ea typeface="Tahoma" pitchFamily="34" charset="0"/>
              <a:cs typeface="Tahoma" pitchFamily="34" charset="0"/>
            </a:rPr>
            <a:t>Evaporation/transmission</a:t>
          </a:r>
        </a:p>
      </dgm:t>
    </dgm:pt>
    <dgm:pt modelId="{A8489DD8-B787-4DA0-877E-552E89D4E78D}" type="parTrans" cxnId="{38CE69FD-DEA3-429B-BB07-B675E00EF8F3}">
      <dgm:prSet/>
      <dgm:spPr/>
      <dgm:t>
        <a:bodyPr/>
        <a:lstStyle/>
        <a:p>
          <a:endParaRPr lang="en-AU"/>
        </a:p>
      </dgm:t>
    </dgm:pt>
    <dgm:pt modelId="{AC180AB2-75E3-467B-BE1D-E06C16F0D5B3}" type="sibTrans" cxnId="{38CE69FD-DEA3-429B-BB07-B675E00EF8F3}">
      <dgm:prSet/>
      <dgm:spPr/>
      <dgm:t>
        <a:bodyPr/>
        <a:lstStyle/>
        <a:p>
          <a:endParaRPr lang="en-AU"/>
        </a:p>
      </dgm:t>
    </dgm:pt>
    <dgm:pt modelId="{2688295E-B2E3-4DF7-9B8F-AFC6E8557053}">
      <dgm:prSet/>
      <dgm:spPr>
        <a:solidFill>
          <a:schemeClr val="accent2">
            <a:lumMod val="60000"/>
            <a:lumOff val="40000"/>
          </a:schemeClr>
        </a:solidFill>
      </dgm:spPr>
      <dgm:t>
        <a:bodyPr/>
        <a:lstStyle/>
        <a:p>
          <a:pPr rtl="0"/>
          <a:r>
            <a:rPr lang="en-AU" dirty="0">
              <a:latin typeface="Tahoma" pitchFamily="34" charset="0"/>
              <a:ea typeface="Tahoma" pitchFamily="34" charset="0"/>
              <a:cs typeface="Tahoma" pitchFamily="34" charset="0"/>
            </a:rPr>
            <a:t>Fluid retention</a:t>
          </a:r>
        </a:p>
      </dgm:t>
    </dgm:pt>
    <dgm:pt modelId="{91DC7C08-294E-4173-AE51-AB85C4FD4646}" type="parTrans" cxnId="{8404F516-E8AD-4CF6-B69C-7082AED23C53}">
      <dgm:prSet/>
      <dgm:spPr/>
      <dgm:t>
        <a:bodyPr/>
        <a:lstStyle/>
        <a:p>
          <a:endParaRPr lang="en-AU"/>
        </a:p>
      </dgm:t>
    </dgm:pt>
    <dgm:pt modelId="{DAF739AB-0889-492E-8A23-5C04A6B38137}" type="sibTrans" cxnId="{8404F516-E8AD-4CF6-B69C-7082AED23C53}">
      <dgm:prSet/>
      <dgm:spPr/>
      <dgm:t>
        <a:bodyPr/>
        <a:lstStyle/>
        <a:p>
          <a:endParaRPr lang="en-AU"/>
        </a:p>
      </dgm:t>
    </dgm:pt>
    <dgm:pt modelId="{05C82B8F-E75A-4C8E-914E-82DA98DB5B82}">
      <dgm:prSet/>
      <dgm:spPr>
        <a:solidFill>
          <a:schemeClr val="accent2">
            <a:lumMod val="60000"/>
            <a:lumOff val="40000"/>
          </a:schemeClr>
        </a:solidFill>
      </dgm:spPr>
      <dgm:t>
        <a:bodyPr/>
        <a:lstStyle/>
        <a:p>
          <a:pPr rtl="0"/>
          <a:r>
            <a:rPr lang="en-AU" dirty="0">
              <a:latin typeface="Tahoma" pitchFamily="34" charset="0"/>
              <a:ea typeface="Tahoma" pitchFamily="34" charset="0"/>
              <a:cs typeface="Tahoma" pitchFamily="34" charset="0"/>
            </a:rPr>
            <a:t>Sequestration of </a:t>
          </a:r>
          <a:r>
            <a:rPr lang="en-AU" dirty="0" err="1">
              <a:latin typeface="Tahoma" pitchFamily="34" charset="0"/>
              <a:ea typeface="Tahoma" pitchFamily="34" charset="0"/>
              <a:cs typeface="Tahoma" pitchFamily="34" charset="0"/>
            </a:rPr>
            <a:t>exudate</a:t>
          </a:r>
          <a:r>
            <a:rPr lang="en-AU" dirty="0">
              <a:latin typeface="Tahoma" pitchFamily="34" charset="0"/>
              <a:ea typeface="Tahoma" pitchFamily="34" charset="0"/>
              <a:cs typeface="Tahoma" pitchFamily="34" charset="0"/>
            </a:rPr>
            <a:t> components</a:t>
          </a:r>
        </a:p>
      </dgm:t>
    </dgm:pt>
    <dgm:pt modelId="{E4C200E3-EAD8-492F-9E44-9ECEBBFCDC98}" type="parTrans" cxnId="{6496BCE8-3A48-421C-BE03-FB4AA91E552F}">
      <dgm:prSet/>
      <dgm:spPr/>
      <dgm:t>
        <a:bodyPr/>
        <a:lstStyle/>
        <a:p>
          <a:endParaRPr lang="en-AU"/>
        </a:p>
      </dgm:t>
    </dgm:pt>
    <dgm:pt modelId="{9C7E66ED-3534-4DF5-B64C-966416071BC3}" type="sibTrans" cxnId="{6496BCE8-3A48-421C-BE03-FB4AA91E552F}">
      <dgm:prSet/>
      <dgm:spPr/>
      <dgm:t>
        <a:bodyPr/>
        <a:lstStyle/>
        <a:p>
          <a:endParaRPr lang="en-AU"/>
        </a:p>
      </dgm:t>
    </dgm:pt>
    <dgm:pt modelId="{7A58BA04-DADB-4AF4-9A0C-47C735AC87DF}" type="pres">
      <dgm:prSet presAssocID="{2397AFB3-C000-457D-A3F2-A519184A741A}" presName="linear" presStyleCnt="0">
        <dgm:presLayoutVars>
          <dgm:animLvl val="lvl"/>
          <dgm:resizeHandles val="exact"/>
        </dgm:presLayoutVars>
      </dgm:prSet>
      <dgm:spPr/>
    </dgm:pt>
    <dgm:pt modelId="{3C672BC8-C611-4D4E-A4E0-C61FB56BACC9}" type="pres">
      <dgm:prSet presAssocID="{6286C436-9801-4B39-9AAD-C4732708DADB}" presName="parentText" presStyleLbl="node1" presStyleIdx="0" presStyleCnt="4" custLinFactNeighborX="520" custLinFactNeighborY="-48980">
        <dgm:presLayoutVars>
          <dgm:chMax val="0"/>
          <dgm:bulletEnabled val="1"/>
        </dgm:presLayoutVars>
      </dgm:prSet>
      <dgm:spPr/>
    </dgm:pt>
    <dgm:pt modelId="{4A46C7F3-E389-4088-B273-37DBB9637FB8}" type="pres">
      <dgm:prSet presAssocID="{F3E54223-7AE5-46C2-AFA1-60EE794D288D}" presName="spacer" presStyleCnt="0"/>
      <dgm:spPr/>
    </dgm:pt>
    <dgm:pt modelId="{5AF1F0EE-CEDA-48CF-948C-99E9D0931433}" type="pres">
      <dgm:prSet presAssocID="{A6F3865C-809B-46F2-B077-1A03FC926413}" presName="parentText" presStyleLbl="node1" presStyleIdx="1" presStyleCnt="4" custLinFactNeighborY="34324">
        <dgm:presLayoutVars>
          <dgm:chMax val="0"/>
          <dgm:bulletEnabled val="1"/>
        </dgm:presLayoutVars>
      </dgm:prSet>
      <dgm:spPr/>
    </dgm:pt>
    <dgm:pt modelId="{B6972D25-8BA0-4E0B-AC57-76D2539D6DAC}" type="pres">
      <dgm:prSet presAssocID="{AC180AB2-75E3-467B-BE1D-E06C16F0D5B3}" presName="spacer" presStyleCnt="0"/>
      <dgm:spPr/>
    </dgm:pt>
    <dgm:pt modelId="{CE3429DA-8379-419E-95E2-A18DFDB591E7}" type="pres">
      <dgm:prSet presAssocID="{2688295E-B2E3-4DF7-9B8F-AFC6E8557053}" presName="parentText" presStyleLbl="node1" presStyleIdx="2" presStyleCnt="4" custLinFactNeighborX="-348" custLinFactNeighborY="29559">
        <dgm:presLayoutVars>
          <dgm:chMax val="0"/>
          <dgm:bulletEnabled val="1"/>
        </dgm:presLayoutVars>
      </dgm:prSet>
      <dgm:spPr/>
    </dgm:pt>
    <dgm:pt modelId="{8774127D-7595-4E3A-8956-3EE7141E4B64}" type="pres">
      <dgm:prSet presAssocID="{DAF739AB-0889-492E-8A23-5C04A6B38137}" presName="spacer" presStyleCnt="0"/>
      <dgm:spPr/>
    </dgm:pt>
    <dgm:pt modelId="{F96A7D08-B291-40CB-8362-77BB080488D7}" type="pres">
      <dgm:prSet presAssocID="{05C82B8F-E75A-4C8E-914E-82DA98DB5B82}" presName="parentText" presStyleLbl="node1" presStyleIdx="3" presStyleCnt="4">
        <dgm:presLayoutVars>
          <dgm:chMax val="0"/>
          <dgm:bulletEnabled val="1"/>
        </dgm:presLayoutVars>
      </dgm:prSet>
      <dgm:spPr/>
    </dgm:pt>
  </dgm:ptLst>
  <dgm:cxnLst>
    <dgm:cxn modelId="{8404F516-E8AD-4CF6-B69C-7082AED23C53}" srcId="{2397AFB3-C000-457D-A3F2-A519184A741A}" destId="{2688295E-B2E3-4DF7-9B8F-AFC6E8557053}" srcOrd="2" destOrd="0" parTransId="{91DC7C08-294E-4173-AE51-AB85C4FD4646}" sibTransId="{DAF739AB-0889-492E-8A23-5C04A6B38137}"/>
    <dgm:cxn modelId="{4CC7D520-7709-4583-A123-4D69FBC9578F}" type="presOf" srcId="{2688295E-B2E3-4DF7-9B8F-AFC6E8557053}" destId="{CE3429DA-8379-419E-95E2-A18DFDB591E7}" srcOrd="0" destOrd="0" presId="urn:microsoft.com/office/officeart/2005/8/layout/vList2"/>
    <dgm:cxn modelId="{459BA934-062E-4996-89CB-79B04CFA1916}" type="presOf" srcId="{6286C436-9801-4B39-9AAD-C4732708DADB}" destId="{3C672BC8-C611-4D4E-A4E0-C61FB56BACC9}" srcOrd="0" destOrd="0" presId="urn:microsoft.com/office/officeart/2005/8/layout/vList2"/>
    <dgm:cxn modelId="{25D69457-82A5-480F-BF66-296701FF7105}" type="presOf" srcId="{A6F3865C-809B-46F2-B077-1A03FC926413}" destId="{5AF1F0EE-CEDA-48CF-948C-99E9D0931433}" srcOrd="0" destOrd="0" presId="urn:microsoft.com/office/officeart/2005/8/layout/vList2"/>
    <dgm:cxn modelId="{14BCFF87-C344-437F-A4CF-3F80321B60D1}" srcId="{2397AFB3-C000-457D-A3F2-A519184A741A}" destId="{6286C436-9801-4B39-9AAD-C4732708DADB}" srcOrd="0" destOrd="0" parTransId="{2AE4EDDF-C377-47BB-BBE2-AE0C039A96B8}" sibTransId="{F3E54223-7AE5-46C2-AFA1-60EE794D288D}"/>
    <dgm:cxn modelId="{C6485093-37C2-4FD5-AFFF-39AD6FD1F88E}" type="presOf" srcId="{2397AFB3-C000-457D-A3F2-A519184A741A}" destId="{7A58BA04-DADB-4AF4-9A0C-47C735AC87DF}" srcOrd="0" destOrd="0" presId="urn:microsoft.com/office/officeart/2005/8/layout/vList2"/>
    <dgm:cxn modelId="{C6C9EBB2-FC2E-4F31-9537-017C8C5C87AC}" type="presOf" srcId="{05C82B8F-E75A-4C8E-914E-82DA98DB5B82}" destId="{F96A7D08-B291-40CB-8362-77BB080488D7}" srcOrd="0" destOrd="0" presId="urn:microsoft.com/office/officeart/2005/8/layout/vList2"/>
    <dgm:cxn modelId="{6496BCE8-3A48-421C-BE03-FB4AA91E552F}" srcId="{2397AFB3-C000-457D-A3F2-A519184A741A}" destId="{05C82B8F-E75A-4C8E-914E-82DA98DB5B82}" srcOrd="3" destOrd="0" parTransId="{E4C200E3-EAD8-492F-9E44-9ECEBBFCDC98}" sibTransId="{9C7E66ED-3534-4DF5-B64C-966416071BC3}"/>
    <dgm:cxn modelId="{38CE69FD-DEA3-429B-BB07-B675E00EF8F3}" srcId="{2397AFB3-C000-457D-A3F2-A519184A741A}" destId="{A6F3865C-809B-46F2-B077-1A03FC926413}" srcOrd="1" destOrd="0" parTransId="{A8489DD8-B787-4DA0-877E-552E89D4E78D}" sibTransId="{AC180AB2-75E3-467B-BE1D-E06C16F0D5B3}"/>
    <dgm:cxn modelId="{CF66FFC5-A6AB-4270-98C1-BEB6AE4B50E8}" type="presParOf" srcId="{7A58BA04-DADB-4AF4-9A0C-47C735AC87DF}" destId="{3C672BC8-C611-4D4E-A4E0-C61FB56BACC9}" srcOrd="0" destOrd="0" presId="urn:microsoft.com/office/officeart/2005/8/layout/vList2"/>
    <dgm:cxn modelId="{709217FD-D639-4985-92E7-FD44AF5CB1DB}" type="presParOf" srcId="{7A58BA04-DADB-4AF4-9A0C-47C735AC87DF}" destId="{4A46C7F3-E389-4088-B273-37DBB9637FB8}" srcOrd="1" destOrd="0" presId="urn:microsoft.com/office/officeart/2005/8/layout/vList2"/>
    <dgm:cxn modelId="{EBEC6B03-D3FD-4C56-9777-56B2A39EA30B}" type="presParOf" srcId="{7A58BA04-DADB-4AF4-9A0C-47C735AC87DF}" destId="{5AF1F0EE-CEDA-48CF-948C-99E9D0931433}" srcOrd="2" destOrd="0" presId="urn:microsoft.com/office/officeart/2005/8/layout/vList2"/>
    <dgm:cxn modelId="{AE071780-404C-4345-93F6-839BF188E5DA}" type="presParOf" srcId="{7A58BA04-DADB-4AF4-9A0C-47C735AC87DF}" destId="{B6972D25-8BA0-4E0B-AC57-76D2539D6DAC}" srcOrd="3" destOrd="0" presId="urn:microsoft.com/office/officeart/2005/8/layout/vList2"/>
    <dgm:cxn modelId="{F256A48B-9DDF-41FA-A32D-A3A69ED87BA2}" type="presParOf" srcId="{7A58BA04-DADB-4AF4-9A0C-47C735AC87DF}" destId="{CE3429DA-8379-419E-95E2-A18DFDB591E7}" srcOrd="4" destOrd="0" presId="urn:microsoft.com/office/officeart/2005/8/layout/vList2"/>
    <dgm:cxn modelId="{BA7FB83A-309A-43F9-8CC8-844628BB6C8D}" type="presParOf" srcId="{7A58BA04-DADB-4AF4-9A0C-47C735AC87DF}" destId="{8774127D-7595-4E3A-8956-3EE7141E4B64}" srcOrd="5" destOrd="0" presId="urn:microsoft.com/office/officeart/2005/8/layout/vList2"/>
    <dgm:cxn modelId="{1F8498B7-86B0-42B8-B5D6-09023CE30F59}" type="presParOf" srcId="{7A58BA04-DADB-4AF4-9A0C-47C735AC87DF}" destId="{F96A7D08-B291-40CB-8362-77BB080488D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72BC8-C611-4D4E-A4E0-C61FB56BACC9}">
      <dsp:nvSpPr>
        <dsp:cNvPr id="0" name=""/>
        <dsp:cNvSpPr/>
      </dsp:nvSpPr>
      <dsp:spPr>
        <a:xfrm>
          <a:off x="0" y="207636"/>
          <a:ext cx="8229600" cy="887445"/>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AU" sz="3700" kern="1200" dirty="0">
              <a:latin typeface="Tahoma" pitchFamily="34" charset="0"/>
              <a:ea typeface="Tahoma" pitchFamily="34" charset="0"/>
              <a:cs typeface="Tahoma" pitchFamily="34" charset="0"/>
            </a:rPr>
            <a:t>Absorption</a:t>
          </a:r>
        </a:p>
      </dsp:txBody>
      <dsp:txXfrm>
        <a:off x="43321" y="250957"/>
        <a:ext cx="8142958" cy="800803"/>
      </dsp:txXfrm>
    </dsp:sp>
    <dsp:sp modelId="{5AF1F0EE-CEDA-48CF-948C-99E9D0931433}">
      <dsp:nvSpPr>
        <dsp:cNvPr id="0" name=""/>
        <dsp:cNvSpPr/>
      </dsp:nvSpPr>
      <dsp:spPr>
        <a:xfrm>
          <a:off x="0" y="1290410"/>
          <a:ext cx="8229600" cy="887445"/>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AU" sz="3700" kern="1200" dirty="0">
              <a:latin typeface="Tahoma" pitchFamily="34" charset="0"/>
              <a:ea typeface="Tahoma" pitchFamily="34" charset="0"/>
              <a:cs typeface="Tahoma" pitchFamily="34" charset="0"/>
            </a:rPr>
            <a:t>Evaporation/transmission</a:t>
          </a:r>
        </a:p>
      </dsp:txBody>
      <dsp:txXfrm>
        <a:off x="43321" y="1333731"/>
        <a:ext cx="8142958" cy="800803"/>
      </dsp:txXfrm>
    </dsp:sp>
    <dsp:sp modelId="{CE3429DA-8379-419E-95E2-A18DFDB591E7}">
      <dsp:nvSpPr>
        <dsp:cNvPr id="0" name=""/>
        <dsp:cNvSpPr/>
      </dsp:nvSpPr>
      <dsp:spPr>
        <a:xfrm>
          <a:off x="0" y="2279338"/>
          <a:ext cx="8229600" cy="887445"/>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AU" sz="3700" kern="1200" dirty="0">
              <a:latin typeface="Tahoma" pitchFamily="34" charset="0"/>
              <a:ea typeface="Tahoma" pitchFamily="34" charset="0"/>
              <a:cs typeface="Tahoma" pitchFamily="34" charset="0"/>
            </a:rPr>
            <a:t>Fluid retention</a:t>
          </a:r>
        </a:p>
      </dsp:txBody>
      <dsp:txXfrm>
        <a:off x="43321" y="2322659"/>
        <a:ext cx="8142958" cy="800803"/>
      </dsp:txXfrm>
    </dsp:sp>
    <dsp:sp modelId="{F96A7D08-B291-40CB-8362-77BB080488D7}">
      <dsp:nvSpPr>
        <dsp:cNvPr id="0" name=""/>
        <dsp:cNvSpPr/>
      </dsp:nvSpPr>
      <dsp:spPr>
        <a:xfrm>
          <a:off x="0" y="3241845"/>
          <a:ext cx="8229600" cy="887445"/>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AU" sz="3700" kern="1200" dirty="0">
              <a:latin typeface="Tahoma" pitchFamily="34" charset="0"/>
              <a:ea typeface="Tahoma" pitchFamily="34" charset="0"/>
              <a:cs typeface="Tahoma" pitchFamily="34" charset="0"/>
            </a:rPr>
            <a:t>Sequestration of </a:t>
          </a:r>
          <a:r>
            <a:rPr lang="en-AU" sz="3700" kern="1200" dirty="0" err="1">
              <a:latin typeface="Tahoma" pitchFamily="34" charset="0"/>
              <a:ea typeface="Tahoma" pitchFamily="34" charset="0"/>
              <a:cs typeface="Tahoma" pitchFamily="34" charset="0"/>
            </a:rPr>
            <a:t>exudate</a:t>
          </a:r>
          <a:r>
            <a:rPr lang="en-AU" sz="3700" kern="1200" dirty="0">
              <a:latin typeface="Tahoma" pitchFamily="34" charset="0"/>
              <a:ea typeface="Tahoma" pitchFamily="34" charset="0"/>
              <a:cs typeface="Tahoma" pitchFamily="34" charset="0"/>
            </a:rPr>
            <a:t> components</a:t>
          </a:r>
        </a:p>
      </dsp:txBody>
      <dsp:txXfrm>
        <a:off x="43321" y="3285166"/>
        <a:ext cx="8142958" cy="8008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67D4D-4E45-484F-9995-2E30D2C6F25B}" type="datetimeFigureOut">
              <a:rPr lang="en-US" smtClean="0"/>
              <a:t>2/24/20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8BE82-7644-C14B-9494-72F88C826410}" type="slidenum">
              <a:rPr lang="en-US" smtClean="0"/>
              <a:t>‹#›</a:t>
            </a:fld>
            <a:endParaRPr lang="en-US"/>
          </a:p>
        </p:txBody>
      </p:sp>
    </p:spTree>
    <p:extLst>
      <p:ext uri="{BB962C8B-B14F-4D97-AF65-F5344CB8AC3E}">
        <p14:creationId xmlns:p14="http://schemas.microsoft.com/office/powerpoint/2010/main" val="1483191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4</a:t>
            </a:fld>
            <a:endParaRPr lang="en-US"/>
          </a:p>
        </p:txBody>
      </p:sp>
    </p:spTree>
    <p:extLst>
      <p:ext uri="{BB962C8B-B14F-4D97-AF65-F5344CB8AC3E}">
        <p14:creationId xmlns:p14="http://schemas.microsoft.com/office/powerpoint/2010/main" val="3067378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wound healing process, controlled inflammation is necessary and beneficial It when things go wrong that it all becomes problematic</a:t>
            </a:r>
          </a:p>
          <a:p>
            <a:endParaRPr lang="en-US" dirty="0"/>
          </a:p>
          <a:p>
            <a:r>
              <a:rPr lang="en-US" dirty="0"/>
              <a:t>MMPs are essential for wound healing and have a role in all phases including debridement, angiogenesis, contraction , epithelial migration and remodeling. But they must be in the right place at the right time in the right amount</a:t>
            </a:r>
          </a:p>
        </p:txBody>
      </p:sp>
      <p:sp>
        <p:nvSpPr>
          <p:cNvPr id="4" name="Slide Number Placeholder 3"/>
          <p:cNvSpPr>
            <a:spLocks noGrp="1"/>
          </p:cNvSpPr>
          <p:nvPr>
            <p:ph type="sldNum" sz="quarter" idx="5"/>
          </p:nvPr>
        </p:nvSpPr>
        <p:spPr/>
        <p:txBody>
          <a:bodyPr/>
          <a:lstStyle/>
          <a:p>
            <a:fld id="{91F8BE82-7644-C14B-9494-72F88C826410}" type="slidenum">
              <a:rPr lang="en-US" smtClean="0"/>
              <a:t>14</a:t>
            </a:fld>
            <a:endParaRPr lang="en-US"/>
          </a:p>
        </p:txBody>
      </p:sp>
    </p:spTree>
    <p:extLst>
      <p:ext uri="{BB962C8B-B14F-4D97-AF65-F5344CB8AC3E}">
        <p14:creationId xmlns:p14="http://schemas.microsoft.com/office/powerpoint/2010/main" val="24304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B21AC018-CAC2-4642-83E2-6AE1819BA310}"/>
              </a:ext>
            </a:extLst>
          </p:cNvPr>
          <p:cNvSpPr>
            <a:spLocks noGrp="1" noRot="1" noChangeAspect="1" noChangeArrowheads="1" noTextEdit="1"/>
          </p:cNvSpPr>
          <p:nvPr>
            <p:ph type="sldImg"/>
          </p:nvPr>
        </p:nvSpPr>
        <p:spPr>
          <a:ln/>
        </p:spPr>
      </p:sp>
      <p:sp>
        <p:nvSpPr>
          <p:cNvPr id="48130" name="Notes Placeholder 2">
            <a:extLst>
              <a:ext uri="{FF2B5EF4-FFF2-40B4-BE49-F238E27FC236}">
                <a16:creationId xmlns:a16="http://schemas.microsoft.com/office/drawing/2014/main" id="{5FC528CC-32B2-BE4F-9A3B-C9830733A0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t>Stimulates cell proliferation</a:t>
            </a:r>
          </a:p>
          <a:p>
            <a:pPr eaLnBrk="1" hangingPunct="1"/>
            <a:r>
              <a:rPr lang="en-AU" altLang="en-US"/>
              <a:t>Breaks down ECM to allow healing</a:t>
            </a:r>
          </a:p>
        </p:txBody>
      </p:sp>
      <p:sp>
        <p:nvSpPr>
          <p:cNvPr id="48131" name="Slide Number Placeholder 3">
            <a:extLst>
              <a:ext uri="{FF2B5EF4-FFF2-40B4-BE49-F238E27FC236}">
                <a16:creationId xmlns:a16="http://schemas.microsoft.com/office/drawing/2014/main" id="{4DF28E54-066B-C540-BAE4-F016A3DC0C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858166-F0E9-EB4E-A54C-FFAB58AF61D8}" type="slidenum">
              <a:rPr lang="en-AU" altLang="en-US"/>
              <a:pPr>
                <a:spcBef>
                  <a:spcPct val="0"/>
                </a:spcBef>
              </a:pPr>
              <a:t>15</a:t>
            </a:fld>
            <a:endParaRPr lang="en-AU" altLang="en-US"/>
          </a:p>
        </p:txBody>
      </p:sp>
    </p:spTree>
    <p:extLst>
      <p:ext uri="{BB962C8B-B14F-4D97-AF65-F5344CB8AC3E}">
        <p14:creationId xmlns:p14="http://schemas.microsoft.com/office/powerpoint/2010/main" val="1681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1CBDF1BF-3D50-0A44-8E32-D46469280F2D}"/>
              </a:ext>
            </a:extLst>
          </p:cNvPr>
          <p:cNvSpPr>
            <a:spLocks noGrp="1" noRot="1" noChangeAspect="1" noChangeArrowheads="1" noTextEdit="1"/>
          </p:cNvSpPr>
          <p:nvPr>
            <p:ph type="sldImg"/>
          </p:nvPr>
        </p:nvSpPr>
        <p:spPr>
          <a:ln/>
        </p:spPr>
      </p:sp>
      <p:sp>
        <p:nvSpPr>
          <p:cNvPr id="51202" name="Notes Placeholder 2">
            <a:extLst>
              <a:ext uri="{FF2B5EF4-FFF2-40B4-BE49-F238E27FC236}">
                <a16:creationId xmlns:a16="http://schemas.microsoft.com/office/drawing/2014/main" id="{B8B8C1F0-68D2-5E48-9447-FA8CF2A498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t>Elevated levels of MMP’s</a:t>
            </a:r>
          </a:p>
          <a:p>
            <a:pPr eaLnBrk="1" hangingPunct="1"/>
            <a:r>
              <a:rPr lang="en-AU" altLang="en-US"/>
              <a:t>Increased inflammatory mediators – prolonging inflammation</a:t>
            </a:r>
          </a:p>
        </p:txBody>
      </p:sp>
      <p:sp>
        <p:nvSpPr>
          <p:cNvPr id="51203" name="Slide Number Placeholder 3">
            <a:extLst>
              <a:ext uri="{FF2B5EF4-FFF2-40B4-BE49-F238E27FC236}">
                <a16:creationId xmlns:a16="http://schemas.microsoft.com/office/drawing/2014/main" id="{34B126D4-FA3C-E445-A8E3-B109D6DFD6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5969E5-59E7-7F41-8F22-10B9EFB57B63}" type="slidenum">
              <a:rPr lang="en-AU" altLang="en-US"/>
              <a:pPr>
                <a:spcBef>
                  <a:spcPct val="0"/>
                </a:spcBef>
              </a:pPr>
              <a:t>17</a:t>
            </a:fld>
            <a:endParaRPr lang="en-AU" altLang="en-US"/>
          </a:p>
        </p:txBody>
      </p:sp>
    </p:spTree>
    <p:extLst>
      <p:ext uri="{BB962C8B-B14F-4D97-AF65-F5344CB8AC3E}">
        <p14:creationId xmlns:p14="http://schemas.microsoft.com/office/powerpoint/2010/main" val="3695384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E18D6FC8-3CAE-CD4E-B68E-2330A350F960}"/>
              </a:ext>
            </a:extLst>
          </p:cNvPr>
          <p:cNvSpPr>
            <a:spLocks noGrp="1" noRot="1" noChangeAspect="1" noChangeArrowheads="1" noTextEdit="1"/>
          </p:cNvSpPr>
          <p:nvPr>
            <p:ph type="sldImg"/>
          </p:nvPr>
        </p:nvSpPr>
        <p:spPr>
          <a:ln/>
        </p:spPr>
      </p:sp>
      <p:sp>
        <p:nvSpPr>
          <p:cNvPr id="53250" name="Notes Placeholder 2">
            <a:extLst>
              <a:ext uri="{FF2B5EF4-FFF2-40B4-BE49-F238E27FC236}">
                <a16:creationId xmlns:a16="http://schemas.microsoft.com/office/drawing/2014/main" id="{2039266D-CB39-754B-AC9E-41BEDBB711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latin typeface="Tahoma" panose="020B0604030504040204" pitchFamily="34" charset="0"/>
                <a:cs typeface="Tahoma" panose="020B0604030504040204" pitchFamily="34" charset="0"/>
              </a:rPr>
              <a:t>Elevated levels of matrix metalloproteinases</a:t>
            </a:r>
          </a:p>
          <a:p>
            <a:pPr eaLnBrk="1" hangingPunct="1"/>
            <a:r>
              <a:rPr lang="en-AU" altLang="en-US">
                <a:latin typeface="Tahoma" panose="020B0604030504040204" pitchFamily="34" charset="0"/>
                <a:cs typeface="Tahoma" panose="020B0604030504040204" pitchFamily="34" charset="0"/>
              </a:rPr>
              <a:t>Inflammatory cytokines</a:t>
            </a:r>
          </a:p>
          <a:p>
            <a:pPr eaLnBrk="1" hangingPunct="1"/>
            <a:r>
              <a:rPr lang="en-AU" altLang="en-US">
                <a:latin typeface="Tahoma" panose="020B0604030504040204" pitchFamily="34" charset="0"/>
                <a:cs typeface="Tahoma" panose="020B0604030504040204" pitchFamily="34" charset="0"/>
              </a:rPr>
              <a:t>Decreased growth factor activity</a:t>
            </a:r>
          </a:p>
          <a:p>
            <a:pPr eaLnBrk="1" hangingPunct="1"/>
            <a:r>
              <a:rPr lang="en-AU" altLang="en-US">
                <a:latin typeface="Tahoma" panose="020B0604030504040204" pitchFamily="34" charset="0"/>
                <a:cs typeface="Tahoma" panose="020B0604030504040204" pitchFamily="34" charset="0"/>
              </a:rPr>
              <a:t>Low levels of cell mitosis</a:t>
            </a:r>
          </a:p>
          <a:p>
            <a:pPr eaLnBrk="1" hangingPunct="1"/>
            <a:r>
              <a:rPr lang="en-AU" altLang="en-US">
                <a:latin typeface="Tahoma" panose="020B0604030504040204" pitchFamily="34" charset="0"/>
                <a:cs typeface="Tahoma" panose="020B0604030504040204" pitchFamily="34" charset="0"/>
              </a:rPr>
              <a:t>Senescent cells</a:t>
            </a:r>
          </a:p>
          <a:p>
            <a:endParaRPr lang="en-AU" altLang="en-US"/>
          </a:p>
        </p:txBody>
      </p:sp>
      <p:sp>
        <p:nvSpPr>
          <p:cNvPr id="53251" name="Slide Number Placeholder 3">
            <a:extLst>
              <a:ext uri="{FF2B5EF4-FFF2-40B4-BE49-F238E27FC236}">
                <a16:creationId xmlns:a16="http://schemas.microsoft.com/office/drawing/2014/main" id="{0D4B9199-875D-9F4F-99FF-68266587EB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4520B9-88D2-3F4F-BC05-E9C83C8CB342}" type="slidenum">
              <a:rPr lang="en-AU" altLang="en-US"/>
              <a:pPr>
                <a:spcBef>
                  <a:spcPct val="0"/>
                </a:spcBef>
              </a:pPr>
              <a:t>18</a:t>
            </a:fld>
            <a:endParaRPr lang="en-AU" altLang="en-US"/>
          </a:p>
        </p:txBody>
      </p:sp>
    </p:spTree>
    <p:extLst>
      <p:ext uri="{BB962C8B-B14F-4D97-AF65-F5344CB8AC3E}">
        <p14:creationId xmlns:p14="http://schemas.microsoft.com/office/powerpoint/2010/main" val="487113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20</a:t>
            </a:fld>
            <a:endParaRPr lang="en-US"/>
          </a:p>
        </p:txBody>
      </p:sp>
    </p:spTree>
    <p:extLst>
      <p:ext uri="{BB962C8B-B14F-4D97-AF65-F5344CB8AC3E}">
        <p14:creationId xmlns:p14="http://schemas.microsoft.com/office/powerpoint/2010/main" val="410236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clinically we can all identify with this.</a:t>
            </a:r>
          </a:p>
          <a:p>
            <a:r>
              <a:rPr lang="en-US" dirty="0"/>
              <a:t>When there is and increase in exudate volume we see the maceration around the edges of the wound, we see the excoriation caused by caustic chronic wound fluid with its higher levels of inflammatory molecules stimulating the production of proteases that degrade protein, damage the extracellular matrix, degrades growth factors and hinders cell proliferation.</a:t>
            </a:r>
          </a:p>
          <a:p>
            <a:r>
              <a:rPr lang="en-US" dirty="0"/>
              <a:t>Having an understanding of this can help us choose appropriate therapeutic interventions aimed at stimulating healing.</a:t>
            </a:r>
          </a:p>
        </p:txBody>
      </p:sp>
      <p:sp>
        <p:nvSpPr>
          <p:cNvPr id="4" name="Slide Number Placeholder 3"/>
          <p:cNvSpPr>
            <a:spLocks noGrp="1"/>
          </p:cNvSpPr>
          <p:nvPr>
            <p:ph type="sldNum" sz="quarter" idx="5"/>
          </p:nvPr>
        </p:nvSpPr>
        <p:spPr/>
        <p:txBody>
          <a:bodyPr/>
          <a:lstStyle/>
          <a:p>
            <a:fld id="{91F8BE82-7644-C14B-9494-72F88C826410}" type="slidenum">
              <a:rPr lang="en-US" smtClean="0"/>
              <a:t>21</a:t>
            </a:fld>
            <a:endParaRPr lang="en-US"/>
          </a:p>
        </p:txBody>
      </p:sp>
    </p:spTree>
    <p:extLst>
      <p:ext uri="{BB962C8B-B14F-4D97-AF65-F5344CB8AC3E}">
        <p14:creationId xmlns:p14="http://schemas.microsoft.com/office/powerpoint/2010/main" val="1915970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F8BE82-7644-C14B-9494-72F88C826410}" type="slidenum">
              <a:rPr lang="en-US" smtClean="0"/>
              <a:t>22</a:t>
            </a:fld>
            <a:endParaRPr lang="en-US"/>
          </a:p>
        </p:txBody>
      </p:sp>
    </p:spTree>
    <p:extLst>
      <p:ext uri="{BB962C8B-B14F-4D97-AF65-F5344CB8AC3E}">
        <p14:creationId xmlns:p14="http://schemas.microsoft.com/office/powerpoint/2010/main" val="1777877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distress</a:t>
            </a:r>
          </a:p>
        </p:txBody>
      </p:sp>
      <p:sp>
        <p:nvSpPr>
          <p:cNvPr id="4" name="Slide Number Placeholder 3"/>
          <p:cNvSpPr>
            <a:spLocks noGrp="1"/>
          </p:cNvSpPr>
          <p:nvPr>
            <p:ph type="sldNum" sz="quarter" idx="5"/>
          </p:nvPr>
        </p:nvSpPr>
        <p:spPr/>
        <p:txBody>
          <a:bodyPr/>
          <a:lstStyle/>
          <a:p>
            <a:fld id="{91F8BE82-7644-C14B-9494-72F88C826410}" type="slidenum">
              <a:rPr lang="en-US" smtClean="0"/>
              <a:t>24</a:t>
            </a:fld>
            <a:endParaRPr lang="en-US"/>
          </a:p>
        </p:txBody>
      </p:sp>
    </p:spTree>
    <p:extLst>
      <p:ext uri="{BB962C8B-B14F-4D97-AF65-F5344CB8AC3E}">
        <p14:creationId xmlns:p14="http://schemas.microsoft.com/office/powerpoint/2010/main" val="1636162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F8BE82-7644-C14B-9494-72F88C826410}" type="slidenum">
              <a:rPr lang="en-US" smtClean="0"/>
              <a:t>25</a:t>
            </a:fld>
            <a:endParaRPr lang="en-US"/>
          </a:p>
        </p:txBody>
      </p:sp>
    </p:spTree>
    <p:extLst>
      <p:ext uri="{BB962C8B-B14F-4D97-AF65-F5344CB8AC3E}">
        <p14:creationId xmlns:p14="http://schemas.microsoft.com/office/powerpoint/2010/main" val="2830981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remember that this is not just about  appropriate dressing selection to manage the moisture, but  includes biofilm based wound care, wound debridement, </a:t>
            </a:r>
            <a:r>
              <a:rPr lang="en-US" dirty="0" err="1"/>
              <a:t>oedema</a:t>
            </a:r>
            <a:r>
              <a:rPr lang="en-US" dirty="0"/>
              <a:t> management, compression therapy and infection management</a:t>
            </a:r>
          </a:p>
        </p:txBody>
      </p:sp>
      <p:sp>
        <p:nvSpPr>
          <p:cNvPr id="4" name="Slide Number Placeholder 3"/>
          <p:cNvSpPr>
            <a:spLocks noGrp="1"/>
          </p:cNvSpPr>
          <p:nvPr>
            <p:ph type="sldNum" sz="quarter" idx="5"/>
          </p:nvPr>
        </p:nvSpPr>
        <p:spPr/>
        <p:txBody>
          <a:bodyPr/>
          <a:lstStyle/>
          <a:p>
            <a:fld id="{91F8BE82-7644-C14B-9494-72F88C826410}" type="slidenum">
              <a:rPr lang="en-US" smtClean="0"/>
              <a:t>27</a:t>
            </a:fld>
            <a:endParaRPr lang="en-US"/>
          </a:p>
        </p:txBody>
      </p:sp>
    </p:spTree>
    <p:extLst>
      <p:ext uri="{BB962C8B-B14F-4D97-AF65-F5344CB8AC3E}">
        <p14:creationId xmlns:p14="http://schemas.microsoft.com/office/powerpoint/2010/main" val="2934598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todays session has been drawn from this Consensus document which was developed by the World Union of Wound Healing Societies. It is their second consensus document focusing on wound exudate, the first being published in 2007.</a:t>
            </a:r>
          </a:p>
          <a:p>
            <a:r>
              <a:rPr lang="en-US" dirty="0"/>
              <a:t>With the recognition for the need for more up-to-date guidance this document was produced to provide clear, practical guidance to help clinicians effectively assess and manage exudate to prevent exudate related complications and improve outcomes for patients</a:t>
            </a:r>
          </a:p>
        </p:txBody>
      </p:sp>
      <p:sp>
        <p:nvSpPr>
          <p:cNvPr id="4" name="Slide Number Placeholder 3"/>
          <p:cNvSpPr>
            <a:spLocks noGrp="1"/>
          </p:cNvSpPr>
          <p:nvPr>
            <p:ph type="sldNum" sz="quarter" idx="5"/>
          </p:nvPr>
        </p:nvSpPr>
        <p:spPr/>
        <p:txBody>
          <a:bodyPr/>
          <a:lstStyle/>
          <a:p>
            <a:fld id="{91F8BE82-7644-C14B-9494-72F88C826410}" type="slidenum">
              <a:rPr lang="en-US" smtClean="0"/>
              <a:t>5</a:t>
            </a:fld>
            <a:endParaRPr lang="en-US"/>
          </a:p>
        </p:txBody>
      </p:sp>
    </p:spTree>
    <p:extLst>
      <p:ext uri="{BB962C8B-B14F-4D97-AF65-F5344CB8AC3E}">
        <p14:creationId xmlns:p14="http://schemas.microsoft.com/office/powerpoint/2010/main" val="4066737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28</a:t>
            </a:fld>
            <a:endParaRPr lang="en-US"/>
          </a:p>
        </p:txBody>
      </p:sp>
    </p:spTree>
    <p:extLst>
      <p:ext uri="{BB962C8B-B14F-4D97-AF65-F5344CB8AC3E}">
        <p14:creationId xmlns:p14="http://schemas.microsoft.com/office/powerpoint/2010/main" val="2492251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29</a:t>
            </a:fld>
            <a:endParaRPr lang="en-US"/>
          </a:p>
        </p:txBody>
      </p:sp>
    </p:spTree>
    <p:extLst>
      <p:ext uri="{BB962C8B-B14F-4D97-AF65-F5344CB8AC3E}">
        <p14:creationId xmlns:p14="http://schemas.microsoft.com/office/powerpoint/2010/main" val="1802681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BC9832A8-049F-6645-85F0-39957790B7B7}"/>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9FB94EA7-9BB3-7043-BCCD-7E377591E7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In a healing wound, exudate appears to promote healing. In the non-healing or chronic wound exudate appears to have a detrimental  effect and to have a different composition.	</a:t>
            </a:r>
          </a:p>
          <a:p>
            <a:endParaRPr lang="en-AU" altLang="en-US" dirty="0"/>
          </a:p>
        </p:txBody>
      </p:sp>
    </p:spTree>
    <p:extLst>
      <p:ext uri="{BB962C8B-B14F-4D97-AF65-F5344CB8AC3E}">
        <p14:creationId xmlns:p14="http://schemas.microsoft.com/office/powerpoint/2010/main" val="3810125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2F042096-57DC-E945-925D-1E2281584499}"/>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7E044FA2-0758-A34D-B03A-0F7B10FC6F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t>Examining the colour, consistency and odour of wound exudate will provide us with information as to the state of the wound.</a:t>
            </a:r>
          </a:p>
          <a:p>
            <a:r>
              <a:rPr lang="en-AU" altLang="en-US" dirty="0"/>
              <a:t>For example, green exudate may be related to a wound infection and exudate with high viscosity may indicate the presence of necrotic material or inflammation whilst thin, runny exudate may be indicative of a low protein content due to malnutrition or congestive cardiac disease.</a:t>
            </a:r>
          </a:p>
          <a:p>
            <a:r>
              <a:rPr lang="en-AU" altLang="en-US" dirty="0"/>
              <a:t>We all know an unpleasant odour is most commonly associated with bacterial growth, necrotic tissue or perhaps an enteric fistula.</a:t>
            </a:r>
          </a:p>
          <a:p>
            <a:r>
              <a:rPr lang="en-AU" altLang="en-US" dirty="0"/>
              <a:t>It is also important to remember that some dressings such as the hydrocolloids may produce a particular odour.</a:t>
            </a:r>
          </a:p>
        </p:txBody>
      </p:sp>
      <p:sp>
        <p:nvSpPr>
          <p:cNvPr id="64515" name="Slide Number Placeholder 3">
            <a:extLst>
              <a:ext uri="{FF2B5EF4-FFF2-40B4-BE49-F238E27FC236}">
                <a16:creationId xmlns:a16="http://schemas.microsoft.com/office/drawing/2014/main" id="{0B2F674C-2BC2-334E-9733-CFE9403FF5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73F01A-9CB8-544F-BB5C-1C21DD2F1F35}" type="slidenum">
              <a:rPr lang="en-AU" altLang="en-US"/>
              <a:pPr>
                <a:spcBef>
                  <a:spcPct val="0"/>
                </a:spcBef>
              </a:pPr>
              <a:t>31</a:t>
            </a:fld>
            <a:endParaRPr lang="en-AU" altLang="en-US"/>
          </a:p>
        </p:txBody>
      </p:sp>
    </p:spTree>
    <p:extLst>
      <p:ext uri="{BB962C8B-B14F-4D97-AF65-F5344CB8AC3E}">
        <p14:creationId xmlns:p14="http://schemas.microsoft.com/office/powerpoint/2010/main" val="2404215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9D9BCB31-1403-D841-A3C2-A499C14E5AA3}"/>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C0A74B75-8591-6047-9748-68EB198554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66563" name="Slide Number Placeholder 3">
            <a:extLst>
              <a:ext uri="{FF2B5EF4-FFF2-40B4-BE49-F238E27FC236}">
                <a16:creationId xmlns:a16="http://schemas.microsoft.com/office/drawing/2014/main" id="{7E4845C0-8F58-924C-9348-B6B156E81C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8FB6D1-750A-FC40-83FA-BEF7D87DCE12}" type="slidenum">
              <a:rPr lang="en-AU" altLang="en-US"/>
              <a:pPr>
                <a:spcBef>
                  <a:spcPct val="0"/>
                </a:spcBef>
              </a:pPr>
              <a:t>32</a:t>
            </a:fld>
            <a:endParaRPr lang="en-AU" altLang="en-US"/>
          </a:p>
        </p:txBody>
      </p:sp>
    </p:spTree>
    <p:extLst>
      <p:ext uri="{BB962C8B-B14F-4D97-AF65-F5344CB8AC3E}">
        <p14:creationId xmlns:p14="http://schemas.microsoft.com/office/powerpoint/2010/main" val="173683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D13C7789-2055-7745-8707-BA7AC7D67F27}"/>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B49E3F04-BDA1-A644-9944-647689E661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dirty="0"/>
              <a:t>We are still waiting for a widely accepted wound exudate level assessment tool. In the meantime, we should be consistent in the way we assess exudate so we are all on the same page. </a:t>
            </a:r>
          </a:p>
        </p:txBody>
      </p:sp>
      <p:sp>
        <p:nvSpPr>
          <p:cNvPr id="68611" name="Slide Number Placeholder 3">
            <a:extLst>
              <a:ext uri="{FF2B5EF4-FFF2-40B4-BE49-F238E27FC236}">
                <a16:creationId xmlns:a16="http://schemas.microsoft.com/office/drawing/2014/main" id="{C1E73DAF-3DF7-9944-B6DF-AC3CE1D633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812D410-3131-CA45-97B5-D9118CCC6ECA}" type="slidenum">
              <a:rPr lang="en-AU" altLang="en-US"/>
              <a:pPr>
                <a:spcBef>
                  <a:spcPct val="0"/>
                </a:spcBef>
              </a:pPr>
              <a:t>33</a:t>
            </a:fld>
            <a:endParaRPr lang="en-AU" altLang="en-US"/>
          </a:p>
        </p:txBody>
      </p:sp>
    </p:spTree>
    <p:extLst>
      <p:ext uri="{BB962C8B-B14F-4D97-AF65-F5344CB8AC3E}">
        <p14:creationId xmlns:p14="http://schemas.microsoft.com/office/powerpoint/2010/main" val="1879839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7E6DD2D8-62E7-F54B-A524-EF5A5B156BBF}"/>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B280C4DB-ACA8-AB43-87E5-7585E173B7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71683" name="Slide Number Placeholder 3">
            <a:extLst>
              <a:ext uri="{FF2B5EF4-FFF2-40B4-BE49-F238E27FC236}">
                <a16:creationId xmlns:a16="http://schemas.microsoft.com/office/drawing/2014/main" id="{DBAC3361-A7B4-BE40-B38C-C68BC24B6C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9E66C4-D45D-F44C-AD78-A576C0285D9F}" type="slidenum">
              <a:rPr lang="en-AU" altLang="en-US"/>
              <a:pPr>
                <a:spcBef>
                  <a:spcPct val="0"/>
                </a:spcBef>
              </a:pPr>
              <a:t>35</a:t>
            </a:fld>
            <a:endParaRPr lang="en-AU" altLang="en-US"/>
          </a:p>
        </p:txBody>
      </p:sp>
    </p:spTree>
    <p:extLst>
      <p:ext uri="{BB962C8B-B14F-4D97-AF65-F5344CB8AC3E}">
        <p14:creationId xmlns:p14="http://schemas.microsoft.com/office/powerpoint/2010/main" val="3709651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76F6EF26-B70C-0447-8348-882E48673F0F}"/>
              </a:ext>
            </a:extLst>
          </p:cNvPr>
          <p:cNvSpPr>
            <a:spLocks noGrp="1" noRot="1" noChangeAspect="1" noChangeArrowheads="1" noTextEdit="1"/>
          </p:cNvSpPr>
          <p:nvPr>
            <p:ph type="sldImg"/>
          </p:nvPr>
        </p:nvSpPr>
        <p:spPr>
          <a:ln/>
        </p:spPr>
      </p:sp>
      <p:sp>
        <p:nvSpPr>
          <p:cNvPr id="73730" name="Notes Placeholder 2">
            <a:extLst>
              <a:ext uri="{FF2B5EF4-FFF2-40B4-BE49-F238E27FC236}">
                <a16:creationId xmlns:a16="http://schemas.microsoft.com/office/drawing/2014/main" id="{B71FA1F8-72C6-FC41-B333-36136F6AFC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73731" name="Slide Number Placeholder 3">
            <a:extLst>
              <a:ext uri="{FF2B5EF4-FFF2-40B4-BE49-F238E27FC236}">
                <a16:creationId xmlns:a16="http://schemas.microsoft.com/office/drawing/2014/main" id="{15E34BF0-EF74-5E41-B006-60F08AFDA0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606B60-E71F-6C46-91AB-CBF196BBD537}" type="slidenum">
              <a:rPr lang="en-AU" altLang="en-US"/>
              <a:pPr>
                <a:spcBef>
                  <a:spcPct val="0"/>
                </a:spcBef>
              </a:pPr>
              <a:t>36</a:t>
            </a:fld>
            <a:endParaRPr lang="en-AU" altLang="en-US"/>
          </a:p>
        </p:txBody>
      </p:sp>
    </p:spTree>
    <p:extLst>
      <p:ext uri="{BB962C8B-B14F-4D97-AF65-F5344CB8AC3E}">
        <p14:creationId xmlns:p14="http://schemas.microsoft.com/office/powerpoint/2010/main" val="285173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9928B3EE-430A-954A-8A72-71988DFE4182}"/>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B93D63F5-4BCF-904B-8124-22F2E770BA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75779" name="Slide Number Placeholder 3">
            <a:extLst>
              <a:ext uri="{FF2B5EF4-FFF2-40B4-BE49-F238E27FC236}">
                <a16:creationId xmlns:a16="http://schemas.microsoft.com/office/drawing/2014/main" id="{9C7366B9-51C4-0843-9F20-9DBC19F106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172FAD-360E-E04E-9623-407932B5A7E8}" type="slidenum">
              <a:rPr lang="en-AU" altLang="en-US"/>
              <a:pPr>
                <a:spcBef>
                  <a:spcPct val="0"/>
                </a:spcBef>
              </a:pPr>
              <a:t>37</a:t>
            </a:fld>
            <a:endParaRPr lang="en-AU" altLang="en-US"/>
          </a:p>
        </p:txBody>
      </p:sp>
    </p:spTree>
    <p:extLst>
      <p:ext uri="{BB962C8B-B14F-4D97-AF65-F5344CB8AC3E}">
        <p14:creationId xmlns:p14="http://schemas.microsoft.com/office/powerpoint/2010/main" val="2247485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AEE5809B-C67B-2B45-BE05-05E33D4E3F83}"/>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4865A224-CB29-A54A-A41A-A1C4253F66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77827" name="Slide Number Placeholder 3">
            <a:extLst>
              <a:ext uri="{FF2B5EF4-FFF2-40B4-BE49-F238E27FC236}">
                <a16:creationId xmlns:a16="http://schemas.microsoft.com/office/drawing/2014/main" id="{A4F7BB50-79B3-074D-A637-0586CB914D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C94E2B-507C-B940-BB2E-AFB95897BBA4}" type="slidenum">
              <a:rPr lang="en-AU" altLang="en-US"/>
              <a:pPr>
                <a:spcBef>
                  <a:spcPct val="0"/>
                </a:spcBef>
              </a:pPr>
              <a:t>38</a:t>
            </a:fld>
            <a:endParaRPr lang="en-AU" altLang="en-US"/>
          </a:p>
        </p:txBody>
      </p:sp>
    </p:spTree>
    <p:extLst>
      <p:ext uri="{BB962C8B-B14F-4D97-AF65-F5344CB8AC3E}">
        <p14:creationId xmlns:p14="http://schemas.microsoft.com/office/powerpoint/2010/main" val="417215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 in the 1500’s</a:t>
            </a:r>
          </a:p>
        </p:txBody>
      </p:sp>
      <p:sp>
        <p:nvSpPr>
          <p:cNvPr id="4" name="Slide Number Placeholder 3"/>
          <p:cNvSpPr>
            <a:spLocks noGrp="1"/>
          </p:cNvSpPr>
          <p:nvPr>
            <p:ph type="sldNum" sz="quarter" idx="5"/>
          </p:nvPr>
        </p:nvSpPr>
        <p:spPr/>
        <p:txBody>
          <a:bodyPr/>
          <a:lstStyle/>
          <a:p>
            <a:fld id="{91F8BE82-7644-C14B-9494-72F88C826410}" type="slidenum">
              <a:rPr lang="en-US" smtClean="0"/>
              <a:t>6</a:t>
            </a:fld>
            <a:endParaRPr lang="en-US"/>
          </a:p>
        </p:txBody>
      </p:sp>
    </p:spTree>
    <p:extLst>
      <p:ext uri="{BB962C8B-B14F-4D97-AF65-F5344CB8AC3E}">
        <p14:creationId xmlns:p14="http://schemas.microsoft.com/office/powerpoint/2010/main" val="2961421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F841AE0D-50DC-1A4D-A659-D2C8EAD3CDC6}"/>
              </a:ext>
            </a:extLst>
          </p:cNvPr>
          <p:cNvSpPr>
            <a:spLocks noGrp="1" noRot="1" noChangeAspect="1" noChangeArrowheads="1" noTextEdit="1"/>
          </p:cNvSpPr>
          <p:nvPr>
            <p:ph type="sldImg"/>
          </p:nvPr>
        </p:nvSpPr>
        <p:spPr>
          <a:ln/>
        </p:spPr>
      </p:sp>
      <p:sp>
        <p:nvSpPr>
          <p:cNvPr id="79874" name="Notes Placeholder 2">
            <a:extLst>
              <a:ext uri="{FF2B5EF4-FFF2-40B4-BE49-F238E27FC236}">
                <a16:creationId xmlns:a16="http://schemas.microsoft.com/office/drawing/2014/main" id="{A02EFAB2-A552-734A-916A-E788EBDEBE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79875" name="Slide Number Placeholder 3">
            <a:extLst>
              <a:ext uri="{FF2B5EF4-FFF2-40B4-BE49-F238E27FC236}">
                <a16:creationId xmlns:a16="http://schemas.microsoft.com/office/drawing/2014/main" id="{2F8FEDAF-2A39-E64A-951F-94EE12974D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81EF00-C4EE-A14D-97F8-4C4563F82218}" type="slidenum">
              <a:rPr lang="en-AU" altLang="en-US"/>
              <a:pPr>
                <a:spcBef>
                  <a:spcPct val="0"/>
                </a:spcBef>
              </a:pPr>
              <a:t>39</a:t>
            </a:fld>
            <a:endParaRPr lang="en-AU" altLang="en-US"/>
          </a:p>
        </p:txBody>
      </p:sp>
    </p:spTree>
    <p:extLst>
      <p:ext uri="{BB962C8B-B14F-4D97-AF65-F5344CB8AC3E}">
        <p14:creationId xmlns:p14="http://schemas.microsoft.com/office/powerpoint/2010/main" val="3103171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0F328FBB-EDFE-0746-98FF-21C80B998878}"/>
              </a:ext>
            </a:extLst>
          </p:cNvPr>
          <p:cNvSpPr>
            <a:spLocks noGrp="1" noRot="1" noChangeAspect="1" noChangeArrowheads="1" noTextEdit="1"/>
          </p:cNvSpPr>
          <p:nvPr>
            <p:ph type="sldImg"/>
          </p:nvPr>
        </p:nvSpPr>
        <p:spPr>
          <a:ln/>
        </p:spPr>
      </p:sp>
      <p:sp>
        <p:nvSpPr>
          <p:cNvPr id="82946" name="Notes Placeholder 2">
            <a:extLst>
              <a:ext uri="{FF2B5EF4-FFF2-40B4-BE49-F238E27FC236}">
                <a16:creationId xmlns:a16="http://schemas.microsoft.com/office/drawing/2014/main" id="{C13A095B-AD69-3146-964B-5B432163C5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82947" name="Slide Number Placeholder 3">
            <a:extLst>
              <a:ext uri="{FF2B5EF4-FFF2-40B4-BE49-F238E27FC236}">
                <a16:creationId xmlns:a16="http://schemas.microsoft.com/office/drawing/2014/main" id="{068411D8-3C7C-E84D-B6A4-A0299E22F9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9A8F8AD-393B-AE49-9866-A4D755BB6D25}" type="slidenum">
              <a:rPr lang="en-AU" altLang="en-US"/>
              <a:pPr>
                <a:spcBef>
                  <a:spcPct val="0"/>
                </a:spcBef>
              </a:pPr>
              <a:t>41</a:t>
            </a:fld>
            <a:endParaRPr lang="en-AU" altLang="en-US"/>
          </a:p>
        </p:txBody>
      </p:sp>
    </p:spTree>
    <p:extLst>
      <p:ext uri="{BB962C8B-B14F-4D97-AF65-F5344CB8AC3E}">
        <p14:creationId xmlns:p14="http://schemas.microsoft.com/office/powerpoint/2010/main" val="13532073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F8BE82-7644-C14B-9494-72F88C826410}" type="slidenum">
              <a:rPr lang="en-US" smtClean="0"/>
              <a:t>42</a:t>
            </a:fld>
            <a:endParaRPr lang="en-US"/>
          </a:p>
        </p:txBody>
      </p:sp>
    </p:spTree>
    <p:extLst>
      <p:ext uri="{BB962C8B-B14F-4D97-AF65-F5344CB8AC3E}">
        <p14:creationId xmlns:p14="http://schemas.microsoft.com/office/powerpoint/2010/main" val="3671700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D2A303FB-EBA6-274D-92EF-C1100EAA8CCF}"/>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17FAD418-F313-FC48-A090-8E59F71891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a:t>Absorption</a:t>
            </a:r>
            <a:r>
              <a:rPr lang="en-AU" altLang="en-US"/>
              <a:t> is where fluid enters the dressing materials by diffssion and you will often hear terms such as capillary action or vertical or lateral wicking. Simple absorptive dressings hold the fluid in spaces within their structure similar to a sponge. There is the potential for leakage if these dressings are placed under pressure. </a:t>
            </a:r>
          </a:p>
          <a:p>
            <a:endParaRPr lang="en-AU" altLang="en-US"/>
          </a:p>
          <a:p>
            <a:r>
              <a:rPr lang="en-AU" altLang="en-US" b="1"/>
              <a:t>Evaporation or transmission </a:t>
            </a:r>
            <a:r>
              <a:rPr lang="en-AU" altLang="en-US"/>
              <a:t>is where moisture is allowed to evaporate from the surface of the dressing. This is known as the moisture vapour transmission rate or MVTR. </a:t>
            </a:r>
          </a:p>
          <a:p>
            <a:endParaRPr lang="en-AU" altLang="en-US"/>
          </a:p>
          <a:p>
            <a:r>
              <a:rPr lang="en-AU" altLang="en-US" b="1"/>
              <a:t>Fluid Retention </a:t>
            </a:r>
            <a:r>
              <a:rPr lang="en-AU" altLang="en-US"/>
              <a:t> dressings include the hydrocolloids such as Duoderm or Comfeel, the Calcium alginates such as Kaltostat or Curasorb and the carboxymethylcellulose  (CMC) fibre dressings such as Aquacel. They all take up liquid and form a gel and when place under pressure the gel changes shape but retains the fluid. </a:t>
            </a:r>
          </a:p>
          <a:p>
            <a:endParaRPr lang="en-AU" altLang="en-US"/>
          </a:p>
          <a:p>
            <a:r>
              <a:rPr lang="en-AU" altLang="en-US" b="1"/>
              <a:t>Sequestration</a:t>
            </a:r>
            <a:r>
              <a:rPr lang="en-AU" altLang="en-US"/>
              <a:t> of exudate components is where bacteria and enzymes are trapped within the dressing in a process coined sequestration. To date\, this has only been shown in invitro studies</a:t>
            </a:r>
            <a:endParaRPr lang="en-AU" altLang="en-US" b="1"/>
          </a:p>
        </p:txBody>
      </p:sp>
      <p:sp>
        <p:nvSpPr>
          <p:cNvPr id="89091" name="Slide Number Placeholder 3">
            <a:extLst>
              <a:ext uri="{FF2B5EF4-FFF2-40B4-BE49-F238E27FC236}">
                <a16:creationId xmlns:a16="http://schemas.microsoft.com/office/drawing/2014/main" id="{A951F658-C7E2-BD4C-8DDD-9213A5B0ED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37267F-0325-F748-BAE5-3140A01C5D16}" type="slidenum">
              <a:rPr lang="en-AU" altLang="en-US"/>
              <a:pPr>
                <a:spcBef>
                  <a:spcPct val="0"/>
                </a:spcBef>
              </a:pPr>
              <a:t>43</a:t>
            </a:fld>
            <a:endParaRPr lang="en-AU" altLang="en-US"/>
          </a:p>
        </p:txBody>
      </p:sp>
    </p:spTree>
    <p:extLst>
      <p:ext uri="{BB962C8B-B14F-4D97-AF65-F5344CB8AC3E}">
        <p14:creationId xmlns:p14="http://schemas.microsoft.com/office/powerpoint/2010/main" val="412633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FABD7B2C-26CD-7443-8EEA-B884E7320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FD8D25-4C71-4741-A8BD-2DF04A4A9448}" type="slidenum">
              <a:rPr lang="en-AU" altLang="en-US"/>
              <a:pPr>
                <a:spcBef>
                  <a:spcPct val="0"/>
                </a:spcBef>
              </a:pPr>
              <a:t>44</a:t>
            </a:fld>
            <a:endParaRPr lang="en-AU" altLang="en-US"/>
          </a:p>
        </p:txBody>
      </p:sp>
      <p:sp>
        <p:nvSpPr>
          <p:cNvPr id="92162" name="Rectangle 2">
            <a:extLst>
              <a:ext uri="{FF2B5EF4-FFF2-40B4-BE49-F238E27FC236}">
                <a16:creationId xmlns:a16="http://schemas.microsoft.com/office/drawing/2014/main" id="{E9DA31D1-5102-B841-9A22-2E98431F44C9}"/>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3ACCEA88-5324-484A-9992-3A78BEAF2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a:t>There are a plethora of wound care products on the market being promoted as exudate management dressings and just deciding on the most appropriate dressing for your patient can be a challenge. We have all seen cases where  “bluey’s” and incontinence pads have been used to mop up excessive wound exudate and those times when correcting that moisture imbalance seems like an impossible task.</a:t>
            </a:r>
          </a:p>
        </p:txBody>
      </p:sp>
    </p:spTree>
    <p:extLst>
      <p:ext uri="{BB962C8B-B14F-4D97-AF65-F5344CB8AC3E}">
        <p14:creationId xmlns:p14="http://schemas.microsoft.com/office/powerpoint/2010/main" val="4115566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EEB7F43A-3F45-D648-A2A6-8CF034CF4F99}"/>
              </a:ext>
            </a:extLst>
          </p:cNvPr>
          <p:cNvSpPr>
            <a:spLocks noGrp="1" noRot="1" noChangeAspect="1" noChangeArrowheads="1" noTextEdit="1"/>
          </p:cNvSpPr>
          <p:nvPr>
            <p:ph type="sldImg"/>
          </p:nvPr>
        </p:nvSpPr>
        <p:spPr>
          <a:ln/>
        </p:spPr>
      </p:sp>
      <p:sp>
        <p:nvSpPr>
          <p:cNvPr id="95234" name="Notes Placeholder 2">
            <a:extLst>
              <a:ext uri="{FF2B5EF4-FFF2-40B4-BE49-F238E27FC236}">
                <a16:creationId xmlns:a16="http://schemas.microsoft.com/office/drawing/2014/main" id="{896F22AC-0085-EA4D-ACD6-8038918CEB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95235" name="Slide Number Placeholder 3">
            <a:extLst>
              <a:ext uri="{FF2B5EF4-FFF2-40B4-BE49-F238E27FC236}">
                <a16:creationId xmlns:a16="http://schemas.microsoft.com/office/drawing/2014/main" id="{3CBCBBB7-5B35-E84B-B39A-7BC12C3FD2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43CDC4-7A19-A74C-A731-567130DD4A6D}" type="slidenum">
              <a:rPr lang="en-AU" altLang="en-US"/>
              <a:pPr>
                <a:spcBef>
                  <a:spcPct val="0"/>
                </a:spcBef>
              </a:pPr>
              <a:t>46</a:t>
            </a:fld>
            <a:endParaRPr lang="en-AU" altLang="en-US"/>
          </a:p>
        </p:txBody>
      </p:sp>
    </p:spTree>
    <p:extLst>
      <p:ext uri="{BB962C8B-B14F-4D97-AF65-F5344CB8AC3E}">
        <p14:creationId xmlns:p14="http://schemas.microsoft.com/office/powerpoint/2010/main" val="636068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4412DF1A-D59C-E049-A404-94E28E3FA3AA}"/>
              </a:ext>
            </a:extLst>
          </p:cNvPr>
          <p:cNvSpPr>
            <a:spLocks noGrp="1" noRot="1" noChangeAspect="1" noChangeArrowheads="1" noTextEdit="1"/>
          </p:cNvSpPr>
          <p:nvPr>
            <p:ph type="sldImg"/>
          </p:nvPr>
        </p:nvSpPr>
        <p:spPr>
          <a:ln/>
        </p:spPr>
      </p:sp>
      <p:sp>
        <p:nvSpPr>
          <p:cNvPr id="97282" name="Notes Placeholder 2">
            <a:extLst>
              <a:ext uri="{FF2B5EF4-FFF2-40B4-BE49-F238E27FC236}">
                <a16:creationId xmlns:a16="http://schemas.microsoft.com/office/drawing/2014/main" id="{3FC587EB-1BCC-CF4F-98DC-C074103CA6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dirty="0">
                <a:latin typeface="Tahoma" panose="020B0604030504040204" pitchFamily="34" charset="0"/>
                <a:cs typeface="Tahoma" panose="020B0604030504040204" pitchFamily="34" charset="0"/>
              </a:rPr>
              <a:t>Remember that....Chronic wound fluid</a:t>
            </a:r>
          </a:p>
          <a:p>
            <a:pPr eaLnBrk="1" hangingPunct="1"/>
            <a:r>
              <a:rPr lang="en-AU" altLang="en-US" dirty="0">
                <a:latin typeface="Tahoma" panose="020B0604030504040204" pitchFamily="34" charset="0"/>
                <a:cs typeface="Tahoma" panose="020B0604030504040204" pitchFamily="34" charset="0"/>
              </a:rPr>
              <a:t>Breaks down extracellular matrix, proteins and growth factors.</a:t>
            </a:r>
          </a:p>
          <a:p>
            <a:pPr eaLnBrk="1" hangingPunct="1"/>
            <a:r>
              <a:rPr lang="en-AU" altLang="en-US" dirty="0">
                <a:latin typeface="Tahoma" panose="020B0604030504040204" pitchFamily="34" charset="0"/>
                <a:cs typeface="Tahoma" panose="020B0604030504040204" pitchFamily="34" charset="0"/>
              </a:rPr>
              <a:t>Prolongs inflammation.</a:t>
            </a:r>
          </a:p>
          <a:p>
            <a:pPr eaLnBrk="1" hangingPunct="1"/>
            <a:r>
              <a:rPr lang="en-AU" altLang="en-US" dirty="0">
                <a:latin typeface="Tahoma" panose="020B0604030504040204" pitchFamily="34" charset="0"/>
                <a:cs typeface="Tahoma" panose="020B0604030504040204" pitchFamily="34" charset="0"/>
              </a:rPr>
              <a:t>Inhibits cell proliferation.</a:t>
            </a:r>
          </a:p>
          <a:p>
            <a:pPr eaLnBrk="1" hangingPunct="1"/>
            <a:r>
              <a:rPr lang="en-AU" altLang="en-US" dirty="0">
                <a:latin typeface="Tahoma" panose="020B0604030504040204" pitchFamily="34" charset="0"/>
                <a:cs typeface="Tahoma" panose="020B0604030504040204" pitchFamily="34" charset="0"/>
              </a:rPr>
              <a:t>Degrades the tissue matrix</a:t>
            </a:r>
          </a:p>
          <a:p>
            <a:r>
              <a:rPr lang="en-AU" altLang="en-US" dirty="0"/>
              <a:t>...</a:t>
            </a:r>
          </a:p>
        </p:txBody>
      </p:sp>
      <p:sp>
        <p:nvSpPr>
          <p:cNvPr id="97283" name="Slide Number Placeholder 3">
            <a:extLst>
              <a:ext uri="{FF2B5EF4-FFF2-40B4-BE49-F238E27FC236}">
                <a16:creationId xmlns:a16="http://schemas.microsoft.com/office/drawing/2014/main" id="{CAF477D4-0442-104B-8EB9-861A33C4DA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B7C442-EDCE-EE4A-9A3E-6EC7E6943EC0}" type="slidenum">
              <a:rPr lang="en-AU" altLang="en-US"/>
              <a:pPr>
                <a:spcBef>
                  <a:spcPct val="0"/>
                </a:spcBef>
              </a:pPr>
              <a:t>47</a:t>
            </a:fld>
            <a:endParaRPr lang="en-AU" altLang="en-US"/>
          </a:p>
        </p:txBody>
      </p:sp>
    </p:spTree>
    <p:extLst>
      <p:ext uri="{BB962C8B-B14F-4D97-AF65-F5344CB8AC3E}">
        <p14:creationId xmlns:p14="http://schemas.microsoft.com/office/powerpoint/2010/main" val="785495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48</a:t>
            </a:fld>
            <a:endParaRPr lang="en-US"/>
          </a:p>
        </p:txBody>
      </p:sp>
    </p:spTree>
    <p:extLst>
      <p:ext uri="{BB962C8B-B14F-4D97-AF65-F5344CB8AC3E}">
        <p14:creationId xmlns:p14="http://schemas.microsoft.com/office/powerpoint/2010/main" val="820298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09D8EB08-5552-AA41-83E0-D84F30835FA0}"/>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FF4AC8E1-68CD-F64A-96D2-65A7D9E3DC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dirty="0"/>
          </a:p>
        </p:txBody>
      </p:sp>
      <p:sp>
        <p:nvSpPr>
          <p:cNvPr id="100355" name="Slide Number Placeholder 3">
            <a:extLst>
              <a:ext uri="{FF2B5EF4-FFF2-40B4-BE49-F238E27FC236}">
                <a16:creationId xmlns:a16="http://schemas.microsoft.com/office/drawing/2014/main" id="{D032BBBE-4E9C-AF45-B93F-3497669A4B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311BA5-9E30-EC42-8238-CA7E6669BBBF}" type="slidenum">
              <a:rPr lang="en-AU" altLang="en-US"/>
              <a:pPr>
                <a:spcBef>
                  <a:spcPct val="0"/>
                </a:spcBef>
              </a:pPr>
              <a:t>49</a:t>
            </a:fld>
            <a:endParaRPr lang="en-AU" altLang="en-US"/>
          </a:p>
        </p:txBody>
      </p:sp>
    </p:spTree>
    <p:extLst>
      <p:ext uri="{BB962C8B-B14F-4D97-AF65-F5344CB8AC3E}">
        <p14:creationId xmlns:p14="http://schemas.microsoft.com/office/powerpoint/2010/main" val="463446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50</a:t>
            </a:fld>
            <a:endParaRPr lang="en-US"/>
          </a:p>
        </p:txBody>
      </p:sp>
    </p:spTree>
    <p:extLst>
      <p:ext uri="{BB962C8B-B14F-4D97-AF65-F5344CB8AC3E}">
        <p14:creationId xmlns:p14="http://schemas.microsoft.com/office/powerpoint/2010/main" val="4154665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Wound exudate is derived from blood so it contains a wide variety of things such as water, fibrin, glucose, immune cells, platelets, proteins, growth factors, proteases, metabolic waste products, micro-organisms, wound debris and dead cells (slough)</a:t>
            </a:r>
          </a:p>
        </p:txBody>
      </p:sp>
      <p:sp>
        <p:nvSpPr>
          <p:cNvPr id="4" name="Slide Number Placeholder 3"/>
          <p:cNvSpPr>
            <a:spLocks noGrp="1"/>
          </p:cNvSpPr>
          <p:nvPr>
            <p:ph type="sldNum" sz="quarter" idx="5"/>
          </p:nvPr>
        </p:nvSpPr>
        <p:spPr/>
        <p:txBody>
          <a:bodyPr/>
          <a:lstStyle/>
          <a:p>
            <a:fld id="{91F8BE82-7644-C14B-9494-72F88C826410}" type="slidenum">
              <a:rPr lang="en-US" smtClean="0"/>
              <a:t>8</a:t>
            </a:fld>
            <a:endParaRPr lang="en-US"/>
          </a:p>
        </p:txBody>
      </p:sp>
    </p:spTree>
    <p:extLst>
      <p:ext uri="{BB962C8B-B14F-4D97-AF65-F5344CB8AC3E}">
        <p14:creationId xmlns:p14="http://schemas.microsoft.com/office/powerpoint/2010/main" val="3594442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52</a:t>
            </a:fld>
            <a:endParaRPr lang="en-US"/>
          </a:p>
        </p:txBody>
      </p:sp>
    </p:spTree>
    <p:extLst>
      <p:ext uri="{BB962C8B-B14F-4D97-AF65-F5344CB8AC3E}">
        <p14:creationId xmlns:p14="http://schemas.microsoft.com/office/powerpoint/2010/main" val="421005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wounds that are healing without complications through the standard stages of wound healing – exudate supports the healing process by:</a:t>
            </a:r>
          </a:p>
        </p:txBody>
      </p:sp>
      <p:sp>
        <p:nvSpPr>
          <p:cNvPr id="4" name="Slide Number Placeholder 3"/>
          <p:cNvSpPr>
            <a:spLocks noGrp="1"/>
          </p:cNvSpPr>
          <p:nvPr>
            <p:ph type="sldNum" sz="quarter" idx="5"/>
          </p:nvPr>
        </p:nvSpPr>
        <p:spPr/>
        <p:txBody>
          <a:bodyPr/>
          <a:lstStyle/>
          <a:p>
            <a:fld id="{91F8BE82-7644-C14B-9494-72F88C826410}" type="slidenum">
              <a:rPr lang="en-US" smtClean="0"/>
              <a:t>9</a:t>
            </a:fld>
            <a:endParaRPr lang="en-US"/>
          </a:p>
        </p:txBody>
      </p:sp>
    </p:spTree>
    <p:extLst>
      <p:ext uri="{BB962C8B-B14F-4D97-AF65-F5344CB8AC3E}">
        <p14:creationId xmlns:p14="http://schemas.microsoft.com/office/powerpoint/2010/main" val="1113651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E06DCDB5-F38C-3B46-BA30-275D535BEC78}"/>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40B8AB4E-DA0D-5D41-923E-7125ABE3B1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dirty="0"/>
              <a:t>An understanding of the processes underlying wound exudate production enables us to consider all likely causes and to plan appropriate interventions when exudate interferes with wound healing</a:t>
            </a:r>
          </a:p>
          <a:p>
            <a:pPr eaLnBrk="1" hangingPunct="1"/>
            <a:r>
              <a:rPr lang="en-AU" altLang="en-US" dirty="0"/>
              <a:t>To prevent fluid  accumulation in the tissues and to maintain homeostasis there needs to be a mechanism for the drainage and recirculation of interstitial fluid.</a:t>
            </a:r>
          </a:p>
          <a:p>
            <a:pPr eaLnBrk="1" hangingPunct="1"/>
            <a:r>
              <a:rPr lang="en-AU" altLang="en-US" dirty="0"/>
              <a:t>When there is a wound, the excess fluid enters the wound where it forms the basis of exudate.</a:t>
            </a:r>
          </a:p>
          <a:p>
            <a:pPr eaLnBrk="1" hangingPunct="1"/>
            <a:endParaRPr lang="en-AU" altLang="en-US" dirty="0"/>
          </a:p>
          <a:p>
            <a:pPr eaLnBrk="1" hangingPunct="1"/>
            <a:r>
              <a:rPr lang="en-AU" altLang="en-US" dirty="0"/>
              <a:t>Up until recently it was thought that around 90% of leaked fluid was reabsorbed into the capillaries and the rest via the lymphatic system.  WRONG</a:t>
            </a:r>
          </a:p>
        </p:txBody>
      </p:sp>
      <p:sp>
        <p:nvSpPr>
          <p:cNvPr id="36867" name="Slide Number Placeholder 3">
            <a:extLst>
              <a:ext uri="{FF2B5EF4-FFF2-40B4-BE49-F238E27FC236}">
                <a16:creationId xmlns:a16="http://schemas.microsoft.com/office/drawing/2014/main" id="{FA27EF50-52F7-1743-B462-5AEAABE1C2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A1EFF9-142A-1841-A0B6-05FA3DFC3C51}" type="slidenum">
              <a:rPr lang="en-AU" altLang="en-US"/>
              <a:pPr>
                <a:spcBef>
                  <a:spcPct val="0"/>
                </a:spcBef>
              </a:pPr>
              <a:t>10</a:t>
            </a:fld>
            <a:endParaRPr lang="en-AU" altLang="en-US"/>
          </a:p>
        </p:txBody>
      </p:sp>
    </p:spTree>
    <p:extLst>
      <p:ext uri="{BB962C8B-B14F-4D97-AF65-F5344CB8AC3E}">
        <p14:creationId xmlns:p14="http://schemas.microsoft.com/office/powerpoint/2010/main" val="4259118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11</a:t>
            </a:fld>
            <a:endParaRPr lang="en-US"/>
          </a:p>
        </p:txBody>
      </p:sp>
    </p:spTree>
    <p:extLst>
      <p:ext uri="{BB962C8B-B14F-4D97-AF65-F5344CB8AC3E}">
        <p14:creationId xmlns:p14="http://schemas.microsoft.com/office/powerpoint/2010/main" val="486072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rate of interstitial fluid production exceeds the drainage capacity of the lymphatic system – tissue </a:t>
            </a:r>
            <a:r>
              <a:rPr lang="en-US" dirty="0" err="1"/>
              <a:t>oedema</a:t>
            </a:r>
            <a:r>
              <a:rPr lang="en-US" dirty="0"/>
              <a:t> results so if a wound is present, the amount of fluid draining from the wound will increase.</a:t>
            </a:r>
          </a:p>
          <a:p>
            <a:endParaRPr lang="en-US" dirty="0"/>
          </a:p>
          <a:p>
            <a:r>
              <a:rPr lang="en-US" dirty="0"/>
              <a:t>Increased capillary permeability can be caused by pro-inflammatory mediators such as histamine and bradykinin. It can also be caused by damage to the structural integrity of the capillaries, so if you have a wound, these processes will be occurring, and will increase interstitial fluid production and wound exudate.</a:t>
            </a:r>
          </a:p>
        </p:txBody>
      </p:sp>
      <p:sp>
        <p:nvSpPr>
          <p:cNvPr id="4" name="Slide Number Placeholder 3"/>
          <p:cNvSpPr>
            <a:spLocks noGrp="1"/>
          </p:cNvSpPr>
          <p:nvPr>
            <p:ph type="sldNum" sz="quarter" idx="5"/>
          </p:nvPr>
        </p:nvSpPr>
        <p:spPr/>
        <p:txBody>
          <a:bodyPr/>
          <a:lstStyle/>
          <a:p>
            <a:fld id="{91F8BE82-7644-C14B-9494-72F88C826410}" type="slidenum">
              <a:rPr lang="en-US" smtClean="0"/>
              <a:t>12</a:t>
            </a:fld>
            <a:endParaRPr lang="en-US"/>
          </a:p>
        </p:txBody>
      </p:sp>
    </p:spTree>
    <p:extLst>
      <p:ext uri="{BB962C8B-B14F-4D97-AF65-F5344CB8AC3E}">
        <p14:creationId xmlns:p14="http://schemas.microsoft.com/office/powerpoint/2010/main" val="58222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8BE82-7644-C14B-9494-72F88C826410}" type="slidenum">
              <a:rPr lang="en-US" smtClean="0"/>
              <a:t>13</a:t>
            </a:fld>
            <a:endParaRPr lang="en-US"/>
          </a:p>
        </p:txBody>
      </p:sp>
    </p:spTree>
    <p:extLst>
      <p:ext uri="{BB962C8B-B14F-4D97-AF65-F5344CB8AC3E}">
        <p14:creationId xmlns:p14="http://schemas.microsoft.com/office/powerpoint/2010/main" val="2431483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040A635-8196-7E40-99D0-A574CDB07E76}" type="datetime1">
              <a:rPr lang="en-AU" smtClean="0"/>
              <a:t>24/2/20</a:t>
            </a:fld>
            <a:endParaRPr lang="en-US"/>
          </a:p>
        </p:txBody>
      </p:sp>
      <p:sp>
        <p:nvSpPr>
          <p:cNvPr id="5" name="Footer Placeholder 4"/>
          <p:cNvSpPr>
            <a:spLocks noGrp="1"/>
          </p:cNvSpPr>
          <p:nvPr>
            <p:ph type="ftr" sz="quarter" idx="11"/>
          </p:nvPr>
        </p:nvSpPr>
        <p:spPr/>
        <p:txBody>
          <a:bodyPr/>
          <a:lstStyle/>
          <a:p>
            <a:r>
              <a:rPr lang="en-US"/>
              <a:t>© Wound Solutions Australia 2019</a:t>
            </a:r>
          </a:p>
        </p:txBody>
      </p:sp>
      <p:sp>
        <p:nvSpPr>
          <p:cNvPr id="6" name="Slide Number Placeholder 5"/>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202301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C59F460-39B1-0149-A434-9757AD7632A0}" type="datetime1">
              <a:rPr lang="en-AU" smtClean="0"/>
              <a:t>24/2/20</a:t>
            </a:fld>
            <a:endParaRPr lang="en-US"/>
          </a:p>
        </p:txBody>
      </p:sp>
      <p:sp>
        <p:nvSpPr>
          <p:cNvPr id="5" name="Footer Placeholder 4"/>
          <p:cNvSpPr>
            <a:spLocks noGrp="1"/>
          </p:cNvSpPr>
          <p:nvPr>
            <p:ph type="ftr" sz="quarter" idx="11"/>
          </p:nvPr>
        </p:nvSpPr>
        <p:spPr/>
        <p:txBody>
          <a:bodyPr/>
          <a:lstStyle/>
          <a:p>
            <a:r>
              <a:rPr lang="en-US"/>
              <a:t>© Wound Solutions Australia 2019</a:t>
            </a:r>
          </a:p>
        </p:txBody>
      </p:sp>
      <p:sp>
        <p:nvSpPr>
          <p:cNvPr id="6" name="Slide Number Placeholder 5"/>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348891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ADA782A-3EBE-1447-8CA5-FB63C6125499}" type="datetime1">
              <a:rPr lang="en-AU" smtClean="0"/>
              <a:t>24/2/20</a:t>
            </a:fld>
            <a:endParaRPr lang="en-US"/>
          </a:p>
        </p:txBody>
      </p:sp>
      <p:sp>
        <p:nvSpPr>
          <p:cNvPr id="5" name="Footer Placeholder 4"/>
          <p:cNvSpPr>
            <a:spLocks noGrp="1"/>
          </p:cNvSpPr>
          <p:nvPr>
            <p:ph type="ftr" sz="quarter" idx="11"/>
          </p:nvPr>
        </p:nvSpPr>
        <p:spPr/>
        <p:txBody>
          <a:bodyPr/>
          <a:lstStyle/>
          <a:p>
            <a:r>
              <a:rPr lang="en-US"/>
              <a:t>© Wound Solutions Australia 2019</a:t>
            </a:r>
          </a:p>
        </p:txBody>
      </p:sp>
      <p:sp>
        <p:nvSpPr>
          <p:cNvPr id="6" name="Slide Number Placeholder 5"/>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1080533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endParaRPr lang="en-AU"/>
          </a:p>
        </p:txBody>
      </p:sp>
      <p:sp>
        <p:nvSpPr>
          <p:cNvPr id="3" name="Table Placeholder 2"/>
          <p:cNvSpPr>
            <a:spLocks noGrp="1"/>
          </p:cNvSpPr>
          <p:nvPr>
            <p:ph type="tbl" idx="1"/>
          </p:nvPr>
        </p:nvSpPr>
        <p:spPr>
          <a:xfrm>
            <a:off x="609600" y="1905000"/>
            <a:ext cx="10972800" cy="4114800"/>
          </a:xfrm>
        </p:spPr>
        <p:txBody>
          <a:bodyPr>
            <a:normAutofit/>
          </a:bodyPr>
          <a:lstStyle/>
          <a:p>
            <a:pPr lvl="0"/>
            <a:endParaRPr lang="en-AU" noProof="0"/>
          </a:p>
        </p:txBody>
      </p:sp>
      <p:sp>
        <p:nvSpPr>
          <p:cNvPr id="4" name="Date Placeholder 3">
            <a:extLst>
              <a:ext uri="{FF2B5EF4-FFF2-40B4-BE49-F238E27FC236}">
                <a16:creationId xmlns:a16="http://schemas.microsoft.com/office/drawing/2014/main" id="{2F72C9FE-BE80-8949-9451-FBAD0624A733}"/>
              </a:ext>
            </a:extLst>
          </p:cNvPr>
          <p:cNvSpPr>
            <a:spLocks noGrp="1"/>
          </p:cNvSpPr>
          <p:nvPr>
            <p:ph type="dt" sz="half" idx="10"/>
          </p:nvPr>
        </p:nvSpPr>
        <p:spPr>
          <a:xfrm>
            <a:off x="609600" y="6245225"/>
            <a:ext cx="2844800" cy="476250"/>
          </a:xfrm>
        </p:spPr>
        <p:txBody>
          <a:bodyPr/>
          <a:lstStyle>
            <a:lvl1pPr>
              <a:defRPr/>
            </a:lvl1pPr>
          </a:lstStyle>
          <a:p>
            <a:pPr>
              <a:defRPr/>
            </a:pPr>
            <a:fld id="{AEF47503-44D6-C64B-8FBE-F917D0F3E6EF}" type="datetime1">
              <a:rPr lang="en-AU" smtClean="0"/>
              <a:t>24/2/20</a:t>
            </a:fld>
            <a:endParaRPr lang="en-AU"/>
          </a:p>
        </p:txBody>
      </p:sp>
      <p:sp>
        <p:nvSpPr>
          <p:cNvPr id="5" name="Footer Placeholder 4">
            <a:extLst>
              <a:ext uri="{FF2B5EF4-FFF2-40B4-BE49-F238E27FC236}">
                <a16:creationId xmlns:a16="http://schemas.microsoft.com/office/drawing/2014/main" id="{FB96769E-BDF3-4347-A31C-046C235AD0F7}"/>
              </a:ext>
            </a:extLst>
          </p:cNvPr>
          <p:cNvSpPr>
            <a:spLocks noGrp="1"/>
          </p:cNvSpPr>
          <p:nvPr>
            <p:ph type="ftr" sz="quarter" idx="11"/>
          </p:nvPr>
        </p:nvSpPr>
        <p:spPr>
          <a:xfrm>
            <a:off x="4165600" y="6245225"/>
            <a:ext cx="3860800" cy="476250"/>
          </a:xfrm>
        </p:spPr>
        <p:txBody>
          <a:bodyPr/>
          <a:lstStyle>
            <a:lvl1pPr>
              <a:defRPr/>
            </a:lvl1pPr>
          </a:lstStyle>
          <a:p>
            <a:pPr>
              <a:defRPr/>
            </a:pPr>
            <a:r>
              <a:rPr lang="en-AU"/>
              <a:t>© Wound Solutions Australia 2019</a:t>
            </a:r>
          </a:p>
        </p:txBody>
      </p:sp>
      <p:sp>
        <p:nvSpPr>
          <p:cNvPr id="6" name="Slide Number Placeholder 5">
            <a:extLst>
              <a:ext uri="{FF2B5EF4-FFF2-40B4-BE49-F238E27FC236}">
                <a16:creationId xmlns:a16="http://schemas.microsoft.com/office/drawing/2014/main" id="{B3945DB0-2274-644C-A828-28EE527CDE35}"/>
              </a:ext>
            </a:extLst>
          </p:cNvPr>
          <p:cNvSpPr>
            <a:spLocks noGrp="1"/>
          </p:cNvSpPr>
          <p:nvPr>
            <p:ph type="sldNum" sz="quarter" idx="12"/>
          </p:nvPr>
        </p:nvSpPr>
        <p:spPr>
          <a:xfrm>
            <a:off x="8737600" y="6245225"/>
            <a:ext cx="2844800" cy="476250"/>
          </a:xfrm>
        </p:spPr>
        <p:txBody>
          <a:bodyPr/>
          <a:lstStyle>
            <a:lvl1pPr>
              <a:defRPr smtClean="0"/>
            </a:lvl1pPr>
          </a:lstStyle>
          <a:p>
            <a:pPr>
              <a:defRPr/>
            </a:pPr>
            <a:fld id="{124C076D-C7FF-484D-A3F4-3DD324E76AE1}" type="slidenum">
              <a:rPr lang="en-AU" altLang="en-US"/>
              <a:pPr>
                <a:defRPr/>
              </a:pPr>
              <a:t>‹#›</a:t>
            </a:fld>
            <a:endParaRPr lang="en-AU" altLang="en-US"/>
          </a:p>
        </p:txBody>
      </p:sp>
    </p:spTree>
    <p:extLst>
      <p:ext uri="{BB962C8B-B14F-4D97-AF65-F5344CB8AC3E}">
        <p14:creationId xmlns:p14="http://schemas.microsoft.com/office/powerpoint/2010/main" val="90967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1F2AEDA-C5D6-0D4E-9F85-5E89101A0385}" type="datetime1">
              <a:rPr lang="en-AU" smtClean="0"/>
              <a:t>24/2/20</a:t>
            </a:fld>
            <a:endParaRPr lang="en-US"/>
          </a:p>
        </p:txBody>
      </p:sp>
      <p:sp>
        <p:nvSpPr>
          <p:cNvPr id="5" name="Footer Placeholder 4"/>
          <p:cNvSpPr>
            <a:spLocks noGrp="1"/>
          </p:cNvSpPr>
          <p:nvPr>
            <p:ph type="ftr" sz="quarter" idx="11"/>
          </p:nvPr>
        </p:nvSpPr>
        <p:spPr/>
        <p:txBody>
          <a:bodyPr/>
          <a:lstStyle/>
          <a:p>
            <a:r>
              <a:rPr lang="en-US"/>
              <a:t>© Wound Solutions Australia 2019</a:t>
            </a:r>
          </a:p>
        </p:txBody>
      </p:sp>
      <p:sp>
        <p:nvSpPr>
          <p:cNvPr id="6" name="Slide Number Placeholder 5"/>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2329081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0A52F9C-6034-0E47-9472-15D249E36F04}" type="datetime1">
              <a:rPr lang="en-AU" smtClean="0"/>
              <a:t>24/2/20</a:t>
            </a:fld>
            <a:endParaRPr lang="en-US"/>
          </a:p>
        </p:txBody>
      </p:sp>
      <p:sp>
        <p:nvSpPr>
          <p:cNvPr id="5" name="Footer Placeholder 4"/>
          <p:cNvSpPr>
            <a:spLocks noGrp="1"/>
          </p:cNvSpPr>
          <p:nvPr>
            <p:ph type="ftr" sz="quarter" idx="11"/>
          </p:nvPr>
        </p:nvSpPr>
        <p:spPr/>
        <p:txBody>
          <a:bodyPr/>
          <a:lstStyle/>
          <a:p>
            <a:r>
              <a:rPr lang="en-US"/>
              <a:t>© Wound Solutions Australia 2019</a:t>
            </a:r>
          </a:p>
        </p:txBody>
      </p:sp>
      <p:sp>
        <p:nvSpPr>
          <p:cNvPr id="6" name="Slide Number Placeholder 5"/>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2513018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73047A4-6B04-E64D-8BFB-D448BF62DA6F}" type="datetime1">
              <a:rPr lang="en-AU" smtClean="0"/>
              <a:t>24/2/20</a:t>
            </a:fld>
            <a:endParaRPr lang="en-US"/>
          </a:p>
        </p:txBody>
      </p:sp>
      <p:sp>
        <p:nvSpPr>
          <p:cNvPr id="6" name="Footer Placeholder 5"/>
          <p:cNvSpPr>
            <a:spLocks noGrp="1"/>
          </p:cNvSpPr>
          <p:nvPr>
            <p:ph type="ftr" sz="quarter" idx="11"/>
          </p:nvPr>
        </p:nvSpPr>
        <p:spPr/>
        <p:txBody>
          <a:bodyPr/>
          <a:lstStyle/>
          <a:p>
            <a:r>
              <a:rPr lang="en-US"/>
              <a:t>© Wound Solutions Australia 2019</a:t>
            </a:r>
          </a:p>
        </p:txBody>
      </p:sp>
      <p:sp>
        <p:nvSpPr>
          <p:cNvPr id="7" name="Slide Number Placeholder 6"/>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255126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44A3571-59E3-C54E-90B3-55A009B887CC}" type="datetime1">
              <a:rPr lang="en-AU" smtClean="0"/>
              <a:t>24/2/20</a:t>
            </a:fld>
            <a:endParaRPr lang="en-US"/>
          </a:p>
        </p:txBody>
      </p:sp>
      <p:sp>
        <p:nvSpPr>
          <p:cNvPr id="8" name="Footer Placeholder 7"/>
          <p:cNvSpPr>
            <a:spLocks noGrp="1"/>
          </p:cNvSpPr>
          <p:nvPr>
            <p:ph type="ftr" sz="quarter" idx="11"/>
          </p:nvPr>
        </p:nvSpPr>
        <p:spPr/>
        <p:txBody>
          <a:bodyPr/>
          <a:lstStyle/>
          <a:p>
            <a:r>
              <a:rPr lang="en-US"/>
              <a:t>© Wound Solutions Australia 2019</a:t>
            </a:r>
          </a:p>
        </p:txBody>
      </p:sp>
      <p:sp>
        <p:nvSpPr>
          <p:cNvPr id="9" name="Slide Number Placeholder 8"/>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3337061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22A6FCF-84D2-E74B-867F-A3B4394E34BB}" type="datetime1">
              <a:rPr lang="en-AU" smtClean="0"/>
              <a:t>24/2/20</a:t>
            </a:fld>
            <a:endParaRPr lang="en-US"/>
          </a:p>
        </p:txBody>
      </p:sp>
      <p:sp>
        <p:nvSpPr>
          <p:cNvPr id="4" name="Footer Placeholder 3"/>
          <p:cNvSpPr>
            <a:spLocks noGrp="1"/>
          </p:cNvSpPr>
          <p:nvPr>
            <p:ph type="ftr" sz="quarter" idx="11"/>
          </p:nvPr>
        </p:nvSpPr>
        <p:spPr/>
        <p:txBody>
          <a:bodyPr/>
          <a:lstStyle/>
          <a:p>
            <a:r>
              <a:rPr lang="en-US"/>
              <a:t>© Wound Solutions Australia 2019</a:t>
            </a:r>
          </a:p>
        </p:txBody>
      </p:sp>
      <p:sp>
        <p:nvSpPr>
          <p:cNvPr id="5" name="Slide Number Placeholder 4"/>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20632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6F1297-6C6E-584D-80DD-ABFE45999AF7}" type="datetime1">
              <a:rPr lang="en-AU" smtClean="0"/>
              <a:t>24/2/20</a:t>
            </a:fld>
            <a:endParaRPr lang="en-US"/>
          </a:p>
        </p:txBody>
      </p:sp>
      <p:sp>
        <p:nvSpPr>
          <p:cNvPr id="3" name="Footer Placeholder 2"/>
          <p:cNvSpPr>
            <a:spLocks noGrp="1"/>
          </p:cNvSpPr>
          <p:nvPr>
            <p:ph type="ftr" sz="quarter" idx="11"/>
          </p:nvPr>
        </p:nvSpPr>
        <p:spPr/>
        <p:txBody>
          <a:bodyPr/>
          <a:lstStyle/>
          <a:p>
            <a:r>
              <a:rPr lang="en-US"/>
              <a:t>© Wound Solutions Australia 2019</a:t>
            </a:r>
          </a:p>
        </p:txBody>
      </p:sp>
      <p:sp>
        <p:nvSpPr>
          <p:cNvPr id="4" name="Slide Number Placeholder 3"/>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421727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4E15999-0CDF-014C-B3D7-9D7CF20CE789}" type="datetime1">
              <a:rPr lang="en-AU" smtClean="0"/>
              <a:t>24/2/20</a:t>
            </a:fld>
            <a:endParaRPr lang="en-US"/>
          </a:p>
        </p:txBody>
      </p:sp>
      <p:sp>
        <p:nvSpPr>
          <p:cNvPr id="6" name="Footer Placeholder 5"/>
          <p:cNvSpPr>
            <a:spLocks noGrp="1"/>
          </p:cNvSpPr>
          <p:nvPr>
            <p:ph type="ftr" sz="quarter" idx="11"/>
          </p:nvPr>
        </p:nvSpPr>
        <p:spPr/>
        <p:txBody>
          <a:bodyPr/>
          <a:lstStyle/>
          <a:p>
            <a:r>
              <a:rPr lang="en-US"/>
              <a:t>© Wound Solutions Australia 2019</a:t>
            </a:r>
          </a:p>
        </p:txBody>
      </p:sp>
      <p:sp>
        <p:nvSpPr>
          <p:cNvPr id="7" name="Slide Number Placeholder 6"/>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1137321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A9764AA-7F34-5040-91E0-CEA51E62BB30}" type="datetime1">
              <a:rPr lang="en-AU" smtClean="0"/>
              <a:t>24/2/20</a:t>
            </a:fld>
            <a:endParaRPr lang="en-US"/>
          </a:p>
        </p:txBody>
      </p:sp>
      <p:sp>
        <p:nvSpPr>
          <p:cNvPr id="6" name="Footer Placeholder 5"/>
          <p:cNvSpPr>
            <a:spLocks noGrp="1"/>
          </p:cNvSpPr>
          <p:nvPr>
            <p:ph type="ftr" sz="quarter" idx="11"/>
          </p:nvPr>
        </p:nvSpPr>
        <p:spPr/>
        <p:txBody>
          <a:bodyPr/>
          <a:lstStyle/>
          <a:p>
            <a:r>
              <a:rPr lang="en-US"/>
              <a:t>© Wound Solutions Australia 2019</a:t>
            </a:r>
          </a:p>
        </p:txBody>
      </p:sp>
      <p:sp>
        <p:nvSpPr>
          <p:cNvPr id="7" name="Slide Number Placeholder 6"/>
          <p:cNvSpPr>
            <a:spLocks noGrp="1"/>
          </p:cNvSpPr>
          <p:nvPr>
            <p:ph type="sldNum" sz="quarter" idx="12"/>
          </p:nvPr>
        </p:nvSpPr>
        <p:spPr/>
        <p:txBody>
          <a:bodyPr/>
          <a:lstStyle/>
          <a:p>
            <a:fld id="{BF0BED19-DE85-894D-86F6-B9536EB856AB}" type="slidenum">
              <a:rPr lang="en-US" smtClean="0"/>
              <a:t>‹#›</a:t>
            </a:fld>
            <a:endParaRPr lang="en-US"/>
          </a:p>
        </p:txBody>
      </p:sp>
    </p:spTree>
    <p:extLst>
      <p:ext uri="{BB962C8B-B14F-4D97-AF65-F5344CB8AC3E}">
        <p14:creationId xmlns:p14="http://schemas.microsoft.com/office/powerpoint/2010/main" val="17517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AD06F-822D-9044-A63E-7502DC31A1ED}" type="datetime1">
              <a:rPr lang="en-AU" smtClean="0"/>
              <a:t>24/2/20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Wound Solutions Australia 2019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BED19-DE85-894D-86F6-B9536EB856AB}" type="slidenum">
              <a:rPr lang="en-US" smtClean="0"/>
              <a:t>‹#›</a:t>
            </a:fld>
            <a:endParaRPr lang="en-US"/>
          </a:p>
        </p:txBody>
      </p:sp>
    </p:spTree>
    <p:extLst>
      <p:ext uri="{BB962C8B-B14F-4D97-AF65-F5344CB8AC3E}">
        <p14:creationId xmlns:p14="http://schemas.microsoft.com/office/powerpoint/2010/main" val="37610682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jpeg"/><Relationship Id="rId7"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tiff"/><Relationship Id="rId4"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www.runic.com/photos/photos/syrup1.jpg" TargetMode="External"/><Relationship Id="rId7" Type="http://schemas.openxmlformats.org/officeDocument/2006/relationships/hyperlink" Target="http://images.google.com.au/imgres?imgurl=http://www.squirrelldesigns.co.uk/smelly.jpg&amp;imgrefurl=http://www.squirrelldesigns.co.uk/smelly.html&amp;h=600&amp;w=600&amp;sz=197&amp;hl=en&amp;start=1&amp;tbnid=udxXyr8PvxbvDM:&amp;tbnh=135&amp;tbnw=135&amp;prev=/images%3Fq%3Dsmelly%26gbv%3D2%26hl%3Den%26sa%3DG"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hyperlink" Target="http://images.google.com.au/imgres?imgurl=http://www.beartoes.com/images/sink.jpg&amp;imgrefurl=http://www.beartoes.com/index.php&amp;h=579&amp;w=450&amp;sz=66&amp;hl=en&amp;start=4&amp;tbnid=vBf7zVlcjVqS3M:&amp;tbnh=134&amp;tbnw=104&amp;prev=/images%3Fq%3Drunning%2Bwater%26gbv%3D2%26hl%3Den%26sa%3DG" TargetMode="Externa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tiff"/><Relationship Id="rId3" Type="http://schemas.openxmlformats.org/officeDocument/2006/relationships/image" Target="../media/image35.png"/><Relationship Id="rId7" Type="http://schemas.openxmlformats.org/officeDocument/2006/relationships/image" Target="../media/image38.jpeg"/><Relationship Id="rId12" Type="http://schemas.openxmlformats.org/officeDocument/2006/relationships/image" Target="../media/image43.tiff"/><Relationship Id="rId17" Type="http://schemas.openxmlformats.org/officeDocument/2006/relationships/image" Target="../media/image48.tiff"/><Relationship Id="rId2" Type="http://schemas.openxmlformats.org/officeDocument/2006/relationships/notesSlide" Target="../notesSlides/notesSlide34.xml"/><Relationship Id="rId16" Type="http://schemas.openxmlformats.org/officeDocument/2006/relationships/image" Target="../media/image47.tiff"/><Relationship Id="rId1" Type="http://schemas.openxmlformats.org/officeDocument/2006/relationships/slideLayout" Target="../slideLayouts/slideLayout6.xml"/><Relationship Id="rId6" Type="http://schemas.openxmlformats.org/officeDocument/2006/relationships/image" Target="../media/image37.jpeg"/><Relationship Id="rId11" Type="http://schemas.openxmlformats.org/officeDocument/2006/relationships/image" Target="../media/image42.tiff"/><Relationship Id="rId5" Type="http://schemas.openxmlformats.org/officeDocument/2006/relationships/image" Target="../media/image36.jpeg"/><Relationship Id="rId15" Type="http://schemas.openxmlformats.org/officeDocument/2006/relationships/image" Target="../media/image46.tiff"/><Relationship Id="rId10" Type="http://schemas.openxmlformats.org/officeDocument/2006/relationships/image" Target="../media/image41.jpeg"/><Relationship Id="rId4" Type="http://schemas.openxmlformats.org/officeDocument/2006/relationships/hyperlink" Target="http://wound.smith-nephew.com/nz/images/ProductPhoto.asp?Id=31" TargetMode="External"/><Relationship Id="rId9" Type="http://schemas.openxmlformats.org/officeDocument/2006/relationships/image" Target="../media/image40.jpeg"/><Relationship Id="rId14" Type="http://schemas.openxmlformats.org/officeDocument/2006/relationships/image" Target="../media/image4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7544-7DD6-2044-A0C5-41A18492E968}"/>
              </a:ext>
            </a:extLst>
          </p:cNvPr>
          <p:cNvSpPr>
            <a:spLocks noGrp="1"/>
          </p:cNvSpPr>
          <p:nvPr>
            <p:ph type="ctrTitle"/>
          </p:nvPr>
        </p:nvSpPr>
        <p:spPr>
          <a:xfrm>
            <a:off x="1571625" y="1715508"/>
            <a:ext cx="9144000" cy="2387600"/>
          </a:xfrm>
        </p:spPr>
        <p:txBody>
          <a:bodyPr>
            <a:normAutofit/>
          </a:bodyPr>
          <a:lstStyle/>
          <a:p>
            <a:r>
              <a:rPr lang="en-US" dirty="0"/>
              <a:t>An Update on Exudate</a:t>
            </a:r>
            <a:endParaRPr lang="en-US" sz="4900" dirty="0"/>
          </a:p>
        </p:txBody>
      </p:sp>
      <p:sp>
        <p:nvSpPr>
          <p:cNvPr id="3" name="Subtitle 2">
            <a:extLst>
              <a:ext uri="{FF2B5EF4-FFF2-40B4-BE49-F238E27FC236}">
                <a16:creationId xmlns:a16="http://schemas.microsoft.com/office/drawing/2014/main" id="{67BB5CDB-A868-9949-B47F-4EBBD61D459E}"/>
              </a:ext>
            </a:extLst>
          </p:cNvPr>
          <p:cNvSpPr>
            <a:spLocks noGrp="1"/>
          </p:cNvSpPr>
          <p:nvPr>
            <p:ph type="subTitle" idx="1"/>
          </p:nvPr>
        </p:nvSpPr>
        <p:spPr>
          <a:xfrm>
            <a:off x="1515743" y="4355781"/>
            <a:ext cx="9144000" cy="1655762"/>
          </a:xfrm>
        </p:spPr>
        <p:txBody>
          <a:bodyPr anchor="t">
            <a:normAutofit/>
          </a:bodyPr>
          <a:lstStyle/>
          <a:p>
            <a:pPr algn="l"/>
            <a:r>
              <a:rPr lang="en-US" sz="1300" dirty="0">
                <a:solidFill>
                  <a:schemeClr val="bg1"/>
                </a:solidFill>
              </a:rPr>
              <a:t>July 2019</a:t>
            </a:r>
          </a:p>
          <a:p>
            <a:r>
              <a:rPr lang="en-US" sz="2100" dirty="0"/>
              <a:t>Fleur </a:t>
            </a:r>
            <a:r>
              <a:rPr lang="en-US" sz="2100" dirty="0" err="1"/>
              <a:t>Trezise</a:t>
            </a:r>
            <a:r>
              <a:rPr lang="en-US" sz="2100" dirty="0"/>
              <a:t> RN  NP</a:t>
            </a:r>
          </a:p>
          <a:p>
            <a:r>
              <a:rPr lang="en-US" sz="2100" dirty="0"/>
              <a:t>Wound Management</a:t>
            </a:r>
          </a:p>
          <a:p>
            <a:r>
              <a:rPr lang="en-US" sz="2100" dirty="0"/>
              <a:t>Director – Wound Solutions Australia</a:t>
            </a:r>
          </a:p>
        </p:txBody>
      </p:sp>
      <p:sp>
        <p:nvSpPr>
          <p:cNvPr id="13" name="TextBox 12">
            <a:extLst>
              <a:ext uri="{FF2B5EF4-FFF2-40B4-BE49-F238E27FC236}">
                <a16:creationId xmlns:a16="http://schemas.microsoft.com/office/drawing/2014/main" id="{CF99C4B8-718B-F249-BD59-9CF8B2C9D43C}"/>
              </a:ext>
            </a:extLst>
          </p:cNvPr>
          <p:cNvSpPr txBox="1"/>
          <p:nvPr/>
        </p:nvSpPr>
        <p:spPr>
          <a:xfrm>
            <a:off x="46162" y="1197002"/>
            <a:ext cx="2114297" cy="307777"/>
          </a:xfrm>
          <a:prstGeom prst="rect">
            <a:avLst/>
          </a:prstGeom>
          <a:noFill/>
        </p:spPr>
        <p:txBody>
          <a:bodyPr wrap="none" rtlCol="0">
            <a:spAutoFit/>
          </a:bodyPr>
          <a:lstStyle/>
          <a:p>
            <a:r>
              <a:rPr lang="en-US" sz="1400"/>
              <a:t>Wound Solutions Australia</a:t>
            </a:r>
          </a:p>
        </p:txBody>
      </p:sp>
      <p:pic>
        <p:nvPicPr>
          <p:cNvPr id="15" name="Picture 14">
            <a:extLst>
              <a:ext uri="{FF2B5EF4-FFF2-40B4-BE49-F238E27FC236}">
                <a16:creationId xmlns:a16="http://schemas.microsoft.com/office/drawing/2014/main" id="{13DF093A-49E6-9F43-9201-6D9E10F75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78" y="0"/>
            <a:ext cx="1525463" cy="1234344"/>
          </a:xfrm>
          <a:prstGeom prst="rect">
            <a:avLst/>
          </a:prstGeom>
        </p:spPr>
      </p:pic>
      <p:sp>
        <p:nvSpPr>
          <p:cNvPr id="5" name="Footer Placeholder 4">
            <a:extLst>
              <a:ext uri="{FF2B5EF4-FFF2-40B4-BE49-F238E27FC236}">
                <a16:creationId xmlns:a16="http://schemas.microsoft.com/office/drawing/2014/main" id="{55021B5F-8D26-994F-AE35-E6470D2EC5F9}"/>
              </a:ext>
            </a:extLst>
          </p:cNvPr>
          <p:cNvSpPr>
            <a:spLocks noGrp="1"/>
          </p:cNvSpPr>
          <p:nvPr>
            <p:ph type="ftr" sz="quarter" idx="11"/>
          </p:nvPr>
        </p:nvSpPr>
        <p:spPr/>
        <p:txBody>
          <a:bodyPr/>
          <a:lstStyle/>
          <a:p>
            <a:r>
              <a:rPr lang="en-US"/>
              <a:t>© Wound Solutions Australia 2019</a:t>
            </a:r>
          </a:p>
        </p:txBody>
      </p:sp>
      <p:sp>
        <p:nvSpPr>
          <p:cNvPr id="6" name="Slide Number Placeholder 5">
            <a:extLst>
              <a:ext uri="{FF2B5EF4-FFF2-40B4-BE49-F238E27FC236}">
                <a16:creationId xmlns:a16="http://schemas.microsoft.com/office/drawing/2014/main" id="{597720B0-995C-D443-AB60-55B69829BEE4}"/>
              </a:ext>
            </a:extLst>
          </p:cNvPr>
          <p:cNvSpPr>
            <a:spLocks noGrp="1"/>
          </p:cNvSpPr>
          <p:nvPr>
            <p:ph type="sldNum" sz="quarter" idx="12"/>
          </p:nvPr>
        </p:nvSpPr>
        <p:spPr/>
        <p:txBody>
          <a:bodyPr/>
          <a:lstStyle/>
          <a:p>
            <a:fld id="{BF0BED19-DE85-894D-86F6-B9536EB856AB}" type="slidenum">
              <a:rPr lang="en-US" smtClean="0"/>
              <a:t>2</a:t>
            </a:fld>
            <a:endParaRPr lang="en-US"/>
          </a:p>
        </p:txBody>
      </p:sp>
    </p:spTree>
    <p:extLst>
      <p:ext uri="{BB962C8B-B14F-4D97-AF65-F5344CB8AC3E}">
        <p14:creationId xmlns:p14="http://schemas.microsoft.com/office/powerpoint/2010/main" val="3760912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82AC-B768-7447-9AC3-6A8F6900778C}"/>
              </a:ext>
            </a:extLst>
          </p:cNvPr>
          <p:cNvSpPr>
            <a:spLocks noGrp="1"/>
          </p:cNvSpPr>
          <p:nvPr>
            <p:ph type="title"/>
          </p:nvPr>
        </p:nvSpPr>
        <p:spPr>
          <a:xfrm>
            <a:off x="648929" y="629266"/>
            <a:ext cx="3667039" cy="1676603"/>
          </a:xfrm>
        </p:spPr>
        <p:txBody>
          <a:bodyPr>
            <a:normAutofit/>
          </a:bodyPr>
          <a:lstStyle/>
          <a:p>
            <a:r>
              <a:rPr lang="en-US" dirty="0"/>
              <a:t>Recent Evidence -</a:t>
            </a:r>
          </a:p>
        </p:txBody>
      </p:sp>
      <p:sp>
        <p:nvSpPr>
          <p:cNvPr id="10" name="Content Placeholder 9">
            <a:extLst>
              <a:ext uri="{FF2B5EF4-FFF2-40B4-BE49-F238E27FC236}">
                <a16:creationId xmlns:a16="http://schemas.microsoft.com/office/drawing/2014/main" id="{C493051E-45F1-4549-A37B-B259646009D7}"/>
              </a:ext>
            </a:extLst>
          </p:cNvPr>
          <p:cNvSpPr>
            <a:spLocks noGrp="1"/>
          </p:cNvSpPr>
          <p:nvPr>
            <p:ph idx="1"/>
          </p:nvPr>
        </p:nvSpPr>
        <p:spPr>
          <a:xfrm>
            <a:off x="648930" y="2438400"/>
            <a:ext cx="3667037" cy="3785419"/>
          </a:xfrm>
        </p:spPr>
        <p:txBody>
          <a:bodyPr>
            <a:normAutofit fontScale="92500" lnSpcReduction="10000"/>
          </a:bodyPr>
          <a:lstStyle/>
          <a:p>
            <a:r>
              <a:rPr lang="en-US" sz="1800" dirty="0"/>
              <a:t>Lymphatic system more prominent role in maintaining fluid circulation</a:t>
            </a:r>
          </a:p>
          <a:p>
            <a:r>
              <a:rPr lang="en-US" sz="1800" dirty="0"/>
              <a:t>In normal circumstances – no reabsorption into  capillaries (Mortimer &amp; </a:t>
            </a:r>
            <a:r>
              <a:rPr lang="en-US" sz="1800" dirty="0" err="1"/>
              <a:t>Rockson</a:t>
            </a:r>
            <a:r>
              <a:rPr lang="en-US" sz="1800" dirty="0"/>
              <a:t>, 2014)</a:t>
            </a:r>
          </a:p>
          <a:p>
            <a:endParaRPr lang="en-US" sz="1800" dirty="0"/>
          </a:p>
          <a:p>
            <a:r>
              <a:rPr lang="en-US" sz="1800" dirty="0"/>
              <a:t>The interstitial fluid (approx. 8 </a:t>
            </a:r>
            <a:r>
              <a:rPr lang="en-US" sz="1800" dirty="0" err="1"/>
              <a:t>litres</a:t>
            </a:r>
            <a:r>
              <a:rPr lang="en-US" sz="1800" dirty="0"/>
              <a:t>/day is taken up by the lymphatic system – becomes lymph and then eventually returned to the central circulatory system (</a:t>
            </a:r>
            <a:r>
              <a:rPr lang="en-US" sz="1800" dirty="0" err="1"/>
              <a:t>Levic</a:t>
            </a:r>
            <a:r>
              <a:rPr lang="en-US" sz="1800" dirty="0"/>
              <a:t> &amp; Michel, 2010; Mortimer &amp; </a:t>
            </a:r>
            <a:r>
              <a:rPr lang="en-US" sz="1800" dirty="0" err="1"/>
              <a:t>Rockson</a:t>
            </a:r>
            <a:r>
              <a:rPr lang="en-US" sz="1800" dirty="0"/>
              <a:t>, 2014)</a:t>
            </a:r>
          </a:p>
          <a:p>
            <a:pPr marL="0" indent="0">
              <a:buNone/>
            </a:pPr>
            <a:br>
              <a:rPr lang="en-US" sz="1800" dirty="0"/>
            </a:br>
            <a:endParaRPr lang="en-US" sz="1800" dirty="0"/>
          </a:p>
          <a:p>
            <a:endParaRPr lang="en-US" sz="1800" dirty="0"/>
          </a:p>
          <a:p>
            <a:endParaRPr lang="en-US" sz="1800" dirty="0"/>
          </a:p>
        </p:txBody>
      </p:sp>
      <p:pic>
        <p:nvPicPr>
          <p:cNvPr id="6" name="Content Placeholder 5">
            <a:extLst>
              <a:ext uri="{FF2B5EF4-FFF2-40B4-BE49-F238E27FC236}">
                <a16:creationId xmlns:a16="http://schemas.microsoft.com/office/drawing/2014/main" id="{50EDB4D8-F006-FA42-84B2-268E05C35B99}"/>
              </a:ext>
            </a:extLst>
          </p:cNvPr>
          <p:cNvPicPr>
            <a:picLocks noChangeAspect="1"/>
          </p:cNvPicPr>
          <p:nvPr/>
        </p:nvPicPr>
        <p:blipFill rotWithShape="1">
          <a:blip r:embed="rId3"/>
          <a:srcRect r="1" b="12578"/>
          <a:stretch/>
        </p:blipFill>
        <p:spPr>
          <a:xfrm>
            <a:off x="4636008" y="640082"/>
            <a:ext cx="6916329" cy="5577837"/>
          </a:xfrm>
          <a:prstGeom prst="rect">
            <a:avLst/>
          </a:prstGeom>
          <a:effectLst/>
        </p:spPr>
      </p:pic>
      <p:sp>
        <p:nvSpPr>
          <p:cNvPr id="7" name="TextBox 6">
            <a:extLst>
              <a:ext uri="{FF2B5EF4-FFF2-40B4-BE49-F238E27FC236}">
                <a16:creationId xmlns:a16="http://schemas.microsoft.com/office/drawing/2014/main" id="{541DE8FF-C64E-754D-94E8-655A61CA7F7D}"/>
              </a:ext>
            </a:extLst>
          </p:cNvPr>
          <p:cNvSpPr txBox="1"/>
          <p:nvPr/>
        </p:nvSpPr>
        <p:spPr>
          <a:xfrm>
            <a:off x="10661904" y="6547104"/>
            <a:ext cx="1242648" cy="246221"/>
          </a:xfrm>
          <a:prstGeom prst="rect">
            <a:avLst/>
          </a:prstGeom>
          <a:noFill/>
        </p:spPr>
        <p:txBody>
          <a:bodyPr wrap="none" rtlCol="0">
            <a:spAutoFit/>
          </a:bodyPr>
          <a:lstStyle/>
          <a:p>
            <a:r>
              <a:rPr lang="en-US" sz="1000" dirty="0" err="1"/>
              <a:t>www.wikipedia.com</a:t>
            </a:r>
            <a:endParaRPr lang="en-US" sz="1000" dirty="0"/>
          </a:p>
        </p:txBody>
      </p:sp>
      <p:sp>
        <p:nvSpPr>
          <p:cNvPr id="9" name="Footer Placeholder 8">
            <a:extLst>
              <a:ext uri="{FF2B5EF4-FFF2-40B4-BE49-F238E27FC236}">
                <a16:creationId xmlns:a16="http://schemas.microsoft.com/office/drawing/2014/main" id="{D2557FCD-8674-5E43-917A-08BEB75B45A7}"/>
              </a:ext>
            </a:extLst>
          </p:cNvPr>
          <p:cNvSpPr>
            <a:spLocks noGrp="1"/>
          </p:cNvSpPr>
          <p:nvPr>
            <p:ph type="ftr" sz="quarter" idx="11"/>
          </p:nvPr>
        </p:nvSpPr>
        <p:spPr/>
        <p:txBody>
          <a:bodyPr/>
          <a:lstStyle/>
          <a:p>
            <a:r>
              <a:rPr lang="en-US"/>
              <a:t>© Wound Solutions Australia 2019</a:t>
            </a:r>
          </a:p>
        </p:txBody>
      </p:sp>
      <p:sp>
        <p:nvSpPr>
          <p:cNvPr id="11" name="Slide Number Placeholder 10">
            <a:extLst>
              <a:ext uri="{FF2B5EF4-FFF2-40B4-BE49-F238E27FC236}">
                <a16:creationId xmlns:a16="http://schemas.microsoft.com/office/drawing/2014/main" id="{BF7AD3F8-6CC0-7644-9B5C-03176ABAF3DE}"/>
              </a:ext>
            </a:extLst>
          </p:cNvPr>
          <p:cNvSpPr>
            <a:spLocks noGrp="1"/>
          </p:cNvSpPr>
          <p:nvPr>
            <p:ph type="sldNum" sz="quarter" idx="12"/>
          </p:nvPr>
        </p:nvSpPr>
        <p:spPr/>
        <p:txBody>
          <a:bodyPr/>
          <a:lstStyle/>
          <a:p>
            <a:fld id="{BF0BED19-DE85-894D-86F6-B9536EB856AB}" type="slidenum">
              <a:rPr lang="en-US" smtClean="0"/>
              <a:t>11</a:t>
            </a:fld>
            <a:endParaRPr lang="en-US"/>
          </a:p>
        </p:txBody>
      </p:sp>
    </p:spTree>
    <p:extLst>
      <p:ext uri="{BB962C8B-B14F-4D97-AF65-F5344CB8AC3E}">
        <p14:creationId xmlns:p14="http://schemas.microsoft.com/office/powerpoint/2010/main" val="3642314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BBB9-300A-9448-8416-C153DE393028}"/>
              </a:ext>
            </a:extLst>
          </p:cNvPr>
          <p:cNvSpPr>
            <a:spLocks noGrp="1"/>
          </p:cNvSpPr>
          <p:nvPr>
            <p:ph type="title"/>
          </p:nvPr>
        </p:nvSpPr>
        <p:spPr/>
        <p:txBody>
          <a:bodyPr/>
          <a:lstStyle/>
          <a:p>
            <a:r>
              <a:rPr lang="en-US" dirty="0"/>
              <a:t>Why is this important?</a:t>
            </a:r>
          </a:p>
        </p:txBody>
      </p:sp>
      <p:sp>
        <p:nvSpPr>
          <p:cNvPr id="3" name="Content Placeholder 2">
            <a:extLst>
              <a:ext uri="{FF2B5EF4-FFF2-40B4-BE49-F238E27FC236}">
                <a16:creationId xmlns:a16="http://schemas.microsoft.com/office/drawing/2014/main" id="{E11FE9A5-C25C-4B4D-A130-4738EAAF894A}"/>
              </a:ext>
            </a:extLst>
          </p:cNvPr>
          <p:cNvSpPr>
            <a:spLocks noGrp="1"/>
          </p:cNvSpPr>
          <p:nvPr>
            <p:ph idx="1"/>
          </p:nvPr>
        </p:nvSpPr>
        <p:spPr>
          <a:xfrm>
            <a:off x="838200" y="1609726"/>
            <a:ext cx="10515600" cy="4351338"/>
          </a:xfrm>
        </p:spPr>
        <p:txBody>
          <a:bodyPr/>
          <a:lstStyle/>
          <a:p>
            <a:pPr marL="0" indent="0">
              <a:buNone/>
            </a:pPr>
            <a:r>
              <a:rPr lang="en-US" dirty="0"/>
              <a:t>Any factor that increases the amount of interstitial fluid held in the wound tissues will increase exudate amount at the wound surface</a:t>
            </a:r>
          </a:p>
        </p:txBody>
      </p:sp>
      <p:pic>
        <p:nvPicPr>
          <p:cNvPr id="5" name="Picture 4" descr="A screenshot of a cell phone&#10;&#10;Description automatically generated">
            <a:extLst>
              <a:ext uri="{FF2B5EF4-FFF2-40B4-BE49-F238E27FC236}">
                <a16:creationId xmlns:a16="http://schemas.microsoft.com/office/drawing/2014/main" id="{57BA59C0-9F01-E146-A7D4-C6DA00FDE1D4}"/>
              </a:ext>
            </a:extLst>
          </p:cNvPr>
          <p:cNvPicPr>
            <a:picLocks noChangeAspect="1"/>
          </p:cNvPicPr>
          <p:nvPr/>
        </p:nvPicPr>
        <p:blipFill>
          <a:blip r:embed="rId3"/>
          <a:stretch>
            <a:fillRect/>
          </a:stretch>
        </p:blipFill>
        <p:spPr>
          <a:xfrm>
            <a:off x="538162" y="3048905"/>
            <a:ext cx="11115675" cy="3443970"/>
          </a:xfrm>
          <a:prstGeom prst="rect">
            <a:avLst/>
          </a:prstGeom>
        </p:spPr>
      </p:pic>
      <p:sp>
        <p:nvSpPr>
          <p:cNvPr id="6" name="TextBox 5">
            <a:extLst>
              <a:ext uri="{FF2B5EF4-FFF2-40B4-BE49-F238E27FC236}">
                <a16:creationId xmlns:a16="http://schemas.microsoft.com/office/drawing/2014/main" id="{9FACD48B-97FE-1641-8F3C-77FB198F3E6E}"/>
              </a:ext>
            </a:extLst>
          </p:cNvPr>
          <p:cNvSpPr txBox="1"/>
          <p:nvPr/>
        </p:nvSpPr>
        <p:spPr>
          <a:xfrm>
            <a:off x="10272712" y="6488668"/>
            <a:ext cx="1513556" cy="369332"/>
          </a:xfrm>
          <a:prstGeom prst="rect">
            <a:avLst/>
          </a:prstGeom>
          <a:noFill/>
        </p:spPr>
        <p:txBody>
          <a:bodyPr wrap="none" rtlCol="0">
            <a:spAutoFit/>
          </a:bodyPr>
          <a:lstStyle/>
          <a:p>
            <a:r>
              <a:rPr lang="en-US" dirty="0"/>
              <a:t>WUWHS 2019</a:t>
            </a:r>
          </a:p>
        </p:txBody>
      </p:sp>
      <p:sp>
        <p:nvSpPr>
          <p:cNvPr id="7" name="Footer Placeholder 6">
            <a:extLst>
              <a:ext uri="{FF2B5EF4-FFF2-40B4-BE49-F238E27FC236}">
                <a16:creationId xmlns:a16="http://schemas.microsoft.com/office/drawing/2014/main" id="{D58B8BDB-39EC-F046-8E6B-BD9A328AC483}"/>
              </a:ext>
            </a:extLst>
          </p:cNvPr>
          <p:cNvSpPr>
            <a:spLocks noGrp="1"/>
          </p:cNvSpPr>
          <p:nvPr>
            <p:ph type="ftr" sz="quarter" idx="11"/>
          </p:nvPr>
        </p:nvSpPr>
        <p:spPr/>
        <p:txBody>
          <a:bodyPr/>
          <a:lstStyle/>
          <a:p>
            <a:r>
              <a:rPr lang="en-US"/>
              <a:t>© Wound Solutions Australia 2019</a:t>
            </a:r>
          </a:p>
        </p:txBody>
      </p:sp>
      <p:sp>
        <p:nvSpPr>
          <p:cNvPr id="8" name="Slide Number Placeholder 7">
            <a:extLst>
              <a:ext uri="{FF2B5EF4-FFF2-40B4-BE49-F238E27FC236}">
                <a16:creationId xmlns:a16="http://schemas.microsoft.com/office/drawing/2014/main" id="{E9966AEB-7F22-2244-A2F8-36F864C9E7CB}"/>
              </a:ext>
            </a:extLst>
          </p:cNvPr>
          <p:cNvSpPr>
            <a:spLocks noGrp="1"/>
          </p:cNvSpPr>
          <p:nvPr>
            <p:ph type="sldNum" sz="quarter" idx="12"/>
          </p:nvPr>
        </p:nvSpPr>
        <p:spPr/>
        <p:txBody>
          <a:bodyPr/>
          <a:lstStyle/>
          <a:p>
            <a:fld id="{BF0BED19-DE85-894D-86F6-B9536EB856AB}" type="slidenum">
              <a:rPr lang="en-US" smtClean="0"/>
              <a:t>12</a:t>
            </a:fld>
            <a:endParaRPr lang="en-US"/>
          </a:p>
        </p:txBody>
      </p:sp>
    </p:spTree>
    <p:extLst>
      <p:ext uri="{BB962C8B-B14F-4D97-AF65-F5344CB8AC3E}">
        <p14:creationId xmlns:p14="http://schemas.microsoft.com/office/powerpoint/2010/main" val="2454861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2E46B-0190-7140-9769-75EDAF632E1C}"/>
              </a:ext>
            </a:extLst>
          </p:cNvPr>
          <p:cNvSpPr>
            <a:spLocks noGrp="1"/>
          </p:cNvSpPr>
          <p:nvPr>
            <p:ph type="title"/>
          </p:nvPr>
        </p:nvSpPr>
        <p:spPr/>
        <p:txBody>
          <a:bodyPr/>
          <a:lstStyle/>
          <a:p>
            <a:pPr algn="ctr"/>
            <a:r>
              <a:rPr lang="en-US" dirty="0"/>
              <a:t>Biochemical differences in wound exudate – healing &amp; non-healing wounds</a:t>
            </a:r>
          </a:p>
        </p:txBody>
      </p:sp>
      <p:graphicFrame>
        <p:nvGraphicFramePr>
          <p:cNvPr id="4" name="Content Placeholder 3">
            <a:extLst>
              <a:ext uri="{FF2B5EF4-FFF2-40B4-BE49-F238E27FC236}">
                <a16:creationId xmlns:a16="http://schemas.microsoft.com/office/drawing/2014/main" id="{0B72402F-8677-4B4D-83A4-2F199264D730}"/>
              </a:ext>
            </a:extLst>
          </p:cNvPr>
          <p:cNvGraphicFramePr>
            <a:graphicFrameLocks noGrp="1"/>
          </p:cNvGraphicFramePr>
          <p:nvPr>
            <p:ph idx="1"/>
            <p:extLst>
              <p:ext uri="{D42A27DB-BD31-4B8C-83A1-F6EECF244321}">
                <p14:modId xmlns:p14="http://schemas.microsoft.com/office/powerpoint/2010/main" val="2501497624"/>
              </p:ext>
            </p:extLst>
          </p:nvPr>
        </p:nvGraphicFramePr>
        <p:xfrm>
          <a:off x="838200" y="1994349"/>
          <a:ext cx="10515600" cy="4058339"/>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805799789"/>
                    </a:ext>
                  </a:extLst>
                </a:gridCol>
                <a:gridCol w="5257800">
                  <a:extLst>
                    <a:ext uri="{9D8B030D-6E8A-4147-A177-3AD203B41FA5}">
                      <a16:colId xmlns:a16="http://schemas.microsoft.com/office/drawing/2014/main" val="3304473943"/>
                    </a:ext>
                  </a:extLst>
                </a:gridCol>
              </a:tblGrid>
              <a:tr h="1223327">
                <a:tc>
                  <a:txBody>
                    <a:bodyPr/>
                    <a:lstStyle/>
                    <a:p>
                      <a:pPr algn="ctr"/>
                      <a:r>
                        <a:rPr lang="en-US" dirty="0"/>
                        <a:t>Exudate component</a:t>
                      </a:r>
                    </a:p>
                  </a:txBody>
                  <a:tcPr/>
                </a:tc>
                <a:tc>
                  <a:txBody>
                    <a:bodyPr/>
                    <a:lstStyle/>
                    <a:p>
                      <a:pPr algn="ctr"/>
                      <a:r>
                        <a:rPr lang="en-US" dirty="0"/>
                        <a:t>Level in non-healing wounds compared to healing wounds</a:t>
                      </a:r>
                    </a:p>
                  </a:txBody>
                  <a:tcPr/>
                </a:tc>
                <a:extLst>
                  <a:ext uri="{0D108BD9-81ED-4DB2-BD59-A6C34878D82A}">
                    <a16:rowId xmlns:a16="http://schemas.microsoft.com/office/drawing/2014/main" val="1630663027"/>
                  </a:ext>
                </a:extLst>
              </a:tr>
              <a:tr h="708753">
                <a:tc>
                  <a:txBody>
                    <a:bodyPr/>
                    <a:lstStyle/>
                    <a:p>
                      <a:r>
                        <a:rPr lang="en-US" dirty="0"/>
                        <a:t>Pro inflammatory cytokines</a:t>
                      </a:r>
                    </a:p>
                  </a:txBody>
                  <a:tcPr/>
                </a:tc>
                <a:tc>
                  <a:txBody>
                    <a:bodyPr/>
                    <a:lstStyle/>
                    <a:p>
                      <a:r>
                        <a:rPr lang="en-US" dirty="0"/>
                        <a:t>Higher</a:t>
                      </a:r>
                    </a:p>
                  </a:txBody>
                  <a:tcPr/>
                </a:tc>
                <a:extLst>
                  <a:ext uri="{0D108BD9-81ED-4DB2-BD59-A6C34878D82A}">
                    <a16:rowId xmlns:a16="http://schemas.microsoft.com/office/drawing/2014/main" val="2203013457"/>
                  </a:ext>
                </a:extLst>
              </a:tr>
              <a:tr h="708753">
                <a:tc>
                  <a:txBody>
                    <a:bodyPr/>
                    <a:lstStyle/>
                    <a:p>
                      <a:r>
                        <a:rPr lang="en-US" dirty="0"/>
                        <a:t>Matrix Metalloproteases (MMP2 and MMP9)</a:t>
                      </a:r>
                    </a:p>
                  </a:txBody>
                  <a:tcPr/>
                </a:tc>
                <a:tc>
                  <a:txBody>
                    <a:bodyPr/>
                    <a:lstStyle/>
                    <a:p>
                      <a:r>
                        <a:rPr lang="en-US" dirty="0"/>
                        <a:t>10-25 times higher</a:t>
                      </a:r>
                    </a:p>
                  </a:txBody>
                  <a:tcPr/>
                </a:tc>
                <a:extLst>
                  <a:ext uri="{0D108BD9-81ED-4DB2-BD59-A6C34878D82A}">
                    <a16:rowId xmlns:a16="http://schemas.microsoft.com/office/drawing/2014/main" val="937991257"/>
                  </a:ext>
                </a:extLst>
              </a:tr>
              <a:tr h="708753">
                <a:tc>
                  <a:txBody>
                    <a:bodyPr/>
                    <a:lstStyle/>
                    <a:p>
                      <a:r>
                        <a:rPr lang="en-US" dirty="0"/>
                        <a:t>Growth Factors</a:t>
                      </a:r>
                    </a:p>
                  </a:txBody>
                  <a:tcPr/>
                </a:tc>
                <a:tc>
                  <a:txBody>
                    <a:bodyPr/>
                    <a:lstStyle/>
                    <a:p>
                      <a:r>
                        <a:rPr lang="en-US" dirty="0"/>
                        <a:t>Lower</a:t>
                      </a:r>
                    </a:p>
                  </a:txBody>
                  <a:tcPr/>
                </a:tc>
                <a:extLst>
                  <a:ext uri="{0D108BD9-81ED-4DB2-BD59-A6C34878D82A}">
                    <a16:rowId xmlns:a16="http://schemas.microsoft.com/office/drawing/2014/main" val="3436305840"/>
                  </a:ext>
                </a:extLst>
              </a:tr>
              <a:tr h="708753">
                <a:tc>
                  <a:txBody>
                    <a:bodyPr/>
                    <a:lstStyle/>
                    <a:p>
                      <a:r>
                        <a:rPr lang="en-US" dirty="0"/>
                        <a:t>Mitogenic Activity</a:t>
                      </a:r>
                    </a:p>
                  </a:txBody>
                  <a:tcPr/>
                </a:tc>
                <a:tc>
                  <a:txBody>
                    <a:bodyPr/>
                    <a:lstStyle/>
                    <a:p>
                      <a:r>
                        <a:rPr lang="en-US" dirty="0"/>
                        <a:t>Lower</a:t>
                      </a:r>
                    </a:p>
                  </a:txBody>
                  <a:tcPr/>
                </a:tc>
                <a:extLst>
                  <a:ext uri="{0D108BD9-81ED-4DB2-BD59-A6C34878D82A}">
                    <a16:rowId xmlns:a16="http://schemas.microsoft.com/office/drawing/2014/main" val="3147641292"/>
                  </a:ext>
                </a:extLst>
              </a:tr>
            </a:tbl>
          </a:graphicData>
        </a:graphic>
      </p:graphicFrame>
      <p:sp>
        <p:nvSpPr>
          <p:cNvPr id="5" name="Footer Placeholder 4">
            <a:extLst>
              <a:ext uri="{FF2B5EF4-FFF2-40B4-BE49-F238E27FC236}">
                <a16:creationId xmlns:a16="http://schemas.microsoft.com/office/drawing/2014/main" id="{764025C2-F5DF-1949-B8E9-9171FE707FD9}"/>
              </a:ext>
            </a:extLst>
          </p:cNvPr>
          <p:cNvSpPr>
            <a:spLocks noGrp="1"/>
          </p:cNvSpPr>
          <p:nvPr>
            <p:ph type="ftr" sz="quarter" idx="11"/>
          </p:nvPr>
        </p:nvSpPr>
        <p:spPr/>
        <p:txBody>
          <a:bodyPr/>
          <a:lstStyle/>
          <a:p>
            <a:r>
              <a:rPr lang="en-US"/>
              <a:t>© Wound Solutions Australia 2019</a:t>
            </a:r>
          </a:p>
        </p:txBody>
      </p:sp>
      <p:sp>
        <p:nvSpPr>
          <p:cNvPr id="6" name="Slide Number Placeholder 5">
            <a:extLst>
              <a:ext uri="{FF2B5EF4-FFF2-40B4-BE49-F238E27FC236}">
                <a16:creationId xmlns:a16="http://schemas.microsoft.com/office/drawing/2014/main" id="{88CD1DF1-043E-2A40-9942-B28DAA2FA695}"/>
              </a:ext>
            </a:extLst>
          </p:cNvPr>
          <p:cNvSpPr>
            <a:spLocks noGrp="1"/>
          </p:cNvSpPr>
          <p:nvPr>
            <p:ph type="sldNum" sz="quarter" idx="12"/>
          </p:nvPr>
        </p:nvSpPr>
        <p:spPr/>
        <p:txBody>
          <a:bodyPr/>
          <a:lstStyle/>
          <a:p>
            <a:fld id="{BF0BED19-DE85-894D-86F6-B9536EB856AB}" type="slidenum">
              <a:rPr lang="en-US" smtClean="0"/>
              <a:t>13</a:t>
            </a:fld>
            <a:endParaRPr lang="en-US"/>
          </a:p>
        </p:txBody>
      </p:sp>
    </p:spTree>
    <p:extLst>
      <p:ext uri="{BB962C8B-B14F-4D97-AF65-F5344CB8AC3E}">
        <p14:creationId xmlns:p14="http://schemas.microsoft.com/office/powerpoint/2010/main" val="351470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6827-FA12-D34F-A3EC-66D4DBF58E1E}"/>
              </a:ext>
            </a:extLst>
          </p:cNvPr>
          <p:cNvSpPr>
            <a:spLocks noGrp="1"/>
          </p:cNvSpPr>
          <p:nvPr>
            <p:ph type="title"/>
          </p:nvPr>
        </p:nvSpPr>
        <p:spPr/>
        <p:txBody>
          <a:bodyPr/>
          <a:lstStyle/>
          <a:p>
            <a:r>
              <a:rPr lang="en-US" dirty="0"/>
              <a:t>Why is this important?</a:t>
            </a:r>
          </a:p>
        </p:txBody>
      </p:sp>
      <p:sp>
        <p:nvSpPr>
          <p:cNvPr id="3" name="Content Placeholder 2">
            <a:extLst>
              <a:ext uri="{FF2B5EF4-FFF2-40B4-BE49-F238E27FC236}">
                <a16:creationId xmlns:a16="http://schemas.microsoft.com/office/drawing/2014/main" id="{ECB1F414-2EE3-F54F-B21E-58EEBBE09AF8}"/>
              </a:ext>
            </a:extLst>
          </p:cNvPr>
          <p:cNvSpPr>
            <a:spLocks noGrp="1"/>
          </p:cNvSpPr>
          <p:nvPr>
            <p:ph idx="1"/>
          </p:nvPr>
        </p:nvSpPr>
        <p:spPr>
          <a:xfrm>
            <a:off x="838200" y="1375050"/>
            <a:ext cx="10515600" cy="4707697"/>
          </a:xfrm>
        </p:spPr>
        <p:txBody>
          <a:bodyPr>
            <a:normAutofit fontScale="92500" lnSpcReduction="10000"/>
          </a:bodyPr>
          <a:lstStyle/>
          <a:p>
            <a:r>
              <a:rPr lang="en-US" b="1" dirty="0"/>
              <a:t>Pro-inflammatory cytokines </a:t>
            </a:r>
            <a:r>
              <a:rPr lang="en-US" dirty="0"/>
              <a:t>– these are cell-signaling molecules that stimulate inflammatory process and increase levels of MMP’s</a:t>
            </a:r>
          </a:p>
          <a:p>
            <a:endParaRPr lang="en-US" dirty="0"/>
          </a:p>
          <a:p>
            <a:r>
              <a:rPr lang="en-US" b="1" dirty="0"/>
              <a:t>Matrix metalloproteases MMP2 &amp; MMP9 </a:t>
            </a:r>
            <a:r>
              <a:rPr lang="en-US" dirty="0"/>
              <a:t>– High levels can result in growth factor degradation, decreased cell proliferation and migration and disruption of new ECM</a:t>
            </a:r>
          </a:p>
          <a:p>
            <a:endParaRPr lang="en-US" dirty="0"/>
          </a:p>
          <a:p>
            <a:r>
              <a:rPr lang="en-US" b="1" dirty="0"/>
              <a:t>Growth Factors – </a:t>
            </a:r>
            <a:r>
              <a:rPr lang="en-US" dirty="0"/>
              <a:t>these stimulate proliferation &amp; migration of cells involved in angiogenesis, </a:t>
            </a:r>
            <a:r>
              <a:rPr lang="en-US" dirty="0" err="1"/>
              <a:t>epithelialisation</a:t>
            </a:r>
            <a:r>
              <a:rPr lang="en-US" dirty="0"/>
              <a:t>, contraction, and ECM deposition</a:t>
            </a:r>
            <a:endParaRPr lang="en-US" b="1" dirty="0"/>
          </a:p>
          <a:p>
            <a:endParaRPr lang="en-US" dirty="0"/>
          </a:p>
          <a:p>
            <a:r>
              <a:rPr lang="en-US" b="1" dirty="0"/>
              <a:t>Mitogenic Activity – </a:t>
            </a:r>
            <a:r>
              <a:rPr lang="en-US" dirty="0"/>
              <a:t>the ability to stimulate fibroblast proliferation is decreased in the presence of chronic wound fluid</a:t>
            </a:r>
            <a:endParaRPr lang="en-US" b="1" dirty="0"/>
          </a:p>
          <a:p>
            <a:endParaRPr lang="en-US" dirty="0"/>
          </a:p>
        </p:txBody>
      </p:sp>
      <p:sp>
        <p:nvSpPr>
          <p:cNvPr id="4" name="Footer Placeholder 3">
            <a:extLst>
              <a:ext uri="{FF2B5EF4-FFF2-40B4-BE49-F238E27FC236}">
                <a16:creationId xmlns:a16="http://schemas.microsoft.com/office/drawing/2014/main" id="{FA04613E-CE0C-B841-9376-85BBF594E15A}"/>
              </a:ext>
            </a:extLst>
          </p:cNvPr>
          <p:cNvSpPr>
            <a:spLocks noGrp="1"/>
          </p:cNvSpPr>
          <p:nvPr>
            <p:ph type="ftr" sz="quarter" idx="11"/>
          </p:nvPr>
        </p:nvSpPr>
        <p:spPr/>
        <p:txBody>
          <a:bodyPr/>
          <a:lstStyle/>
          <a:p>
            <a:r>
              <a:rPr lang="en-US" dirty="0"/>
              <a:t>© Wound Solutions Australia 2019</a:t>
            </a:r>
          </a:p>
        </p:txBody>
      </p:sp>
      <p:sp>
        <p:nvSpPr>
          <p:cNvPr id="5" name="Slide Number Placeholder 4">
            <a:extLst>
              <a:ext uri="{FF2B5EF4-FFF2-40B4-BE49-F238E27FC236}">
                <a16:creationId xmlns:a16="http://schemas.microsoft.com/office/drawing/2014/main" id="{A760571B-7F2C-4443-8EDD-0985AFD17A5B}"/>
              </a:ext>
            </a:extLst>
          </p:cNvPr>
          <p:cNvSpPr>
            <a:spLocks noGrp="1"/>
          </p:cNvSpPr>
          <p:nvPr>
            <p:ph type="sldNum" sz="quarter" idx="12"/>
          </p:nvPr>
        </p:nvSpPr>
        <p:spPr/>
        <p:txBody>
          <a:bodyPr/>
          <a:lstStyle/>
          <a:p>
            <a:fld id="{BF0BED19-DE85-894D-86F6-B9536EB856AB}" type="slidenum">
              <a:rPr lang="en-US" smtClean="0"/>
              <a:t>14</a:t>
            </a:fld>
            <a:endParaRPr lang="en-US"/>
          </a:p>
        </p:txBody>
      </p:sp>
    </p:spTree>
    <p:extLst>
      <p:ext uri="{BB962C8B-B14F-4D97-AF65-F5344CB8AC3E}">
        <p14:creationId xmlns:p14="http://schemas.microsoft.com/office/powerpoint/2010/main" val="2233364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7">
            <a:extLst>
              <a:ext uri="{FF2B5EF4-FFF2-40B4-BE49-F238E27FC236}">
                <a16:creationId xmlns:a16="http://schemas.microsoft.com/office/drawing/2014/main" id="{43FCE3CD-17CF-6149-9272-4FCB6346A50C}"/>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5AFA9F3B-2C7D-1644-A76C-2C6485FBA31B}" type="slidenum">
              <a:rPr lang="en-AU" altLang="en-US" smtClean="0">
                <a:solidFill>
                  <a:srgbClr val="045C75"/>
                </a:solidFill>
              </a:rPr>
              <a:pPr eaLnBrk="1" hangingPunct="1">
                <a:defRPr/>
              </a:pPr>
              <a:t>15</a:t>
            </a:fld>
            <a:endParaRPr lang="en-AU" altLang="en-US">
              <a:solidFill>
                <a:srgbClr val="045C75"/>
              </a:solidFill>
            </a:endParaRPr>
          </a:p>
        </p:txBody>
      </p:sp>
      <p:sp>
        <p:nvSpPr>
          <p:cNvPr id="3" name="Rectangle 2">
            <a:extLst>
              <a:ext uri="{FF2B5EF4-FFF2-40B4-BE49-F238E27FC236}">
                <a16:creationId xmlns:a16="http://schemas.microsoft.com/office/drawing/2014/main" id="{0853FF69-DE76-0949-9F18-06083CAFC96F}"/>
              </a:ext>
            </a:extLst>
          </p:cNvPr>
          <p:cNvSpPr/>
          <p:nvPr/>
        </p:nvSpPr>
        <p:spPr>
          <a:xfrm>
            <a:off x="887896" y="2357985"/>
            <a:ext cx="10465904" cy="1499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4" name="Isosceles Triangle 3">
            <a:extLst>
              <a:ext uri="{FF2B5EF4-FFF2-40B4-BE49-F238E27FC236}">
                <a16:creationId xmlns:a16="http://schemas.microsoft.com/office/drawing/2014/main" id="{0C86F47B-6635-5D4F-9463-43534D13D449}"/>
              </a:ext>
            </a:extLst>
          </p:cNvPr>
          <p:cNvSpPr/>
          <p:nvPr/>
        </p:nvSpPr>
        <p:spPr>
          <a:xfrm>
            <a:off x="4595813" y="3786189"/>
            <a:ext cx="3071812" cy="2143125"/>
          </a:xfrm>
          <a:prstGeom prst="triangle">
            <a:avLst/>
          </a:prstGeom>
          <a:solidFill>
            <a:schemeClr val="tx1">
              <a:lumMod val="75000"/>
              <a:lumOff val="2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5" name="Teardrop 4">
            <a:extLst>
              <a:ext uri="{FF2B5EF4-FFF2-40B4-BE49-F238E27FC236}">
                <a16:creationId xmlns:a16="http://schemas.microsoft.com/office/drawing/2014/main" id="{153D5294-8E3F-3B4A-899E-6D763B40AC9A}"/>
              </a:ext>
            </a:extLst>
          </p:cNvPr>
          <p:cNvSpPr/>
          <p:nvPr/>
        </p:nvSpPr>
        <p:spPr>
          <a:xfrm rot="18890259">
            <a:off x="1487955" y="2627781"/>
            <a:ext cx="1238250" cy="1233919"/>
          </a:xfrm>
          <a:prstGeom prst="teardrop">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dirty="0">
                <a:solidFill>
                  <a:srgbClr val="000000"/>
                </a:solidFill>
                <a:effectLst>
                  <a:outerShdw blurRad="38100" dist="38100" dir="2700000" algn="tl">
                    <a:srgbClr val="000000">
                      <a:alpha val="43137"/>
                    </a:srgbClr>
                  </a:outerShdw>
                </a:effectLst>
              </a:rPr>
              <a:t>Water</a:t>
            </a:r>
          </a:p>
        </p:txBody>
      </p:sp>
      <p:sp>
        <p:nvSpPr>
          <p:cNvPr id="7" name="Teardrop 6">
            <a:extLst>
              <a:ext uri="{FF2B5EF4-FFF2-40B4-BE49-F238E27FC236}">
                <a16:creationId xmlns:a16="http://schemas.microsoft.com/office/drawing/2014/main" id="{D4BC0452-8185-8B48-8219-F082BAF936C5}"/>
              </a:ext>
            </a:extLst>
          </p:cNvPr>
          <p:cNvSpPr/>
          <p:nvPr/>
        </p:nvSpPr>
        <p:spPr>
          <a:xfrm rot="18890259">
            <a:off x="2676526" y="2736851"/>
            <a:ext cx="1187450" cy="1127125"/>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a:solidFill>
                  <a:srgbClr val="000000"/>
                </a:solidFill>
                <a:effectLst>
                  <a:outerShdw blurRad="38100" dist="38100" dir="2700000" algn="tl">
                    <a:srgbClr val="000000">
                      <a:alpha val="43137"/>
                    </a:srgbClr>
                  </a:outerShdw>
                </a:effectLst>
              </a:rPr>
              <a:t>Waste</a:t>
            </a:r>
          </a:p>
        </p:txBody>
      </p:sp>
      <p:sp>
        <p:nvSpPr>
          <p:cNvPr id="8" name="Teardrop 7">
            <a:extLst>
              <a:ext uri="{FF2B5EF4-FFF2-40B4-BE49-F238E27FC236}">
                <a16:creationId xmlns:a16="http://schemas.microsoft.com/office/drawing/2014/main" id="{A2BD0CB3-BA19-1649-9264-07CB5C77A251}"/>
              </a:ext>
            </a:extLst>
          </p:cNvPr>
          <p:cNvSpPr/>
          <p:nvPr/>
        </p:nvSpPr>
        <p:spPr>
          <a:xfrm rot="18890259">
            <a:off x="3656891" y="2643114"/>
            <a:ext cx="1514173" cy="1171722"/>
          </a:xfrm>
          <a:prstGeom prst="teardrop">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dirty="0">
                <a:solidFill>
                  <a:srgbClr val="000000"/>
                </a:solidFill>
                <a:effectLst>
                  <a:outerShdw blurRad="38100" dist="38100" dir="2700000" algn="tl">
                    <a:srgbClr val="000000">
                      <a:alpha val="43137"/>
                    </a:srgbClr>
                  </a:outerShdw>
                </a:effectLst>
              </a:rPr>
              <a:t>Nutrients</a:t>
            </a:r>
          </a:p>
        </p:txBody>
      </p:sp>
      <p:sp>
        <p:nvSpPr>
          <p:cNvPr id="9" name="Teardrop 8">
            <a:extLst>
              <a:ext uri="{FF2B5EF4-FFF2-40B4-BE49-F238E27FC236}">
                <a16:creationId xmlns:a16="http://schemas.microsoft.com/office/drawing/2014/main" id="{20B0F439-86E2-3444-97C2-5EB2FEFAF230}"/>
              </a:ext>
            </a:extLst>
          </p:cNvPr>
          <p:cNvSpPr/>
          <p:nvPr/>
        </p:nvSpPr>
        <p:spPr>
          <a:xfrm rot="18890259">
            <a:off x="4938604" y="2659674"/>
            <a:ext cx="1355832" cy="1125537"/>
          </a:xfrm>
          <a:prstGeom prst="teardrop">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dirty="0" err="1">
                <a:solidFill>
                  <a:srgbClr val="000000"/>
                </a:solidFill>
                <a:effectLst>
                  <a:outerShdw blurRad="38100" dist="38100" dir="2700000" algn="tl">
                    <a:srgbClr val="000000">
                      <a:alpha val="43137"/>
                    </a:srgbClr>
                  </a:outerShdw>
                </a:effectLst>
              </a:rPr>
              <a:t>Electo-lytes</a:t>
            </a:r>
            <a:endParaRPr lang="en-AU" sz="1600" dirty="0">
              <a:solidFill>
                <a:srgbClr val="000000"/>
              </a:solidFill>
              <a:effectLst>
                <a:outerShdw blurRad="38100" dist="38100" dir="2700000" algn="tl">
                  <a:srgbClr val="000000">
                    <a:alpha val="43137"/>
                  </a:srgbClr>
                </a:outerShdw>
              </a:effectLst>
            </a:endParaRPr>
          </a:p>
        </p:txBody>
      </p:sp>
      <p:sp>
        <p:nvSpPr>
          <p:cNvPr id="10" name="Teardrop 9">
            <a:extLst>
              <a:ext uri="{FF2B5EF4-FFF2-40B4-BE49-F238E27FC236}">
                <a16:creationId xmlns:a16="http://schemas.microsoft.com/office/drawing/2014/main" id="{8F771872-A92F-2348-AEAE-DDFE8F06A166}"/>
              </a:ext>
            </a:extLst>
          </p:cNvPr>
          <p:cNvSpPr/>
          <p:nvPr/>
        </p:nvSpPr>
        <p:spPr>
          <a:xfrm rot="18890259">
            <a:off x="7301326" y="2619483"/>
            <a:ext cx="1319232" cy="1125537"/>
          </a:xfrm>
          <a:prstGeom prst="teardrop">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a:solidFill>
                  <a:srgbClr val="000000"/>
                </a:solidFill>
                <a:effectLst>
                  <a:outerShdw blurRad="38100" dist="38100" dir="2700000" algn="tl">
                    <a:srgbClr val="000000">
                      <a:alpha val="43137"/>
                    </a:srgbClr>
                  </a:outerShdw>
                </a:effectLst>
              </a:rPr>
              <a:t>MMP’s</a:t>
            </a:r>
          </a:p>
        </p:txBody>
      </p:sp>
      <p:sp>
        <p:nvSpPr>
          <p:cNvPr id="11" name="Teardrop 10">
            <a:extLst>
              <a:ext uri="{FF2B5EF4-FFF2-40B4-BE49-F238E27FC236}">
                <a16:creationId xmlns:a16="http://schemas.microsoft.com/office/drawing/2014/main" id="{06E9423F-0B3E-1E4A-84F9-82CCC2B8AC89}"/>
              </a:ext>
            </a:extLst>
          </p:cNvPr>
          <p:cNvSpPr/>
          <p:nvPr/>
        </p:nvSpPr>
        <p:spPr>
          <a:xfrm rot="18890259">
            <a:off x="8467489" y="2745261"/>
            <a:ext cx="1164338" cy="1125537"/>
          </a:xfrm>
          <a:prstGeom prst="teardrop">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a:solidFill>
                  <a:srgbClr val="000000"/>
                </a:solidFill>
                <a:effectLst>
                  <a:outerShdw blurRad="38100" dist="38100" dir="2700000" algn="tl">
                    <a:srgbClr val="000000">
                      <a:alpha val="43137"/>
                    </a:srgbClr>
                  </a:outerShdw>
                </a:effectLst>
              </a:rPr>
              <a:t>WBC</a:t>
            </a:r>
          </a:p>
        </p:txBody>
      </p:sp>
      <p:sp>
        <p:nvSpPr>
          <p:cNvPr id="13" name="Teardrop 12">
            <a:extLst>
              <a:ext uri="{FF2B5EF4-FFF2-40B4-BE49-F238E27FC236}">
                <a16:creationId xmlns:a16="http://schemas.microsoft.com/office/drawing/2014/main" id="{06E44A12-917A-7A4C-987D-9013B48F690D}"/>
              </a:ext>
            </a:extLst>
          </p:cNvPr>
          <p:cNvSpPr/>
          <p:nvPr/>
        </p:nvSpPr>
        <p:spPr>
          <a:xfrm rot="18890259">
            <a:off x="9500870" y="2655355"/>
            <a:ext cx="1418810" cy="1125538"/>
          </a:xfrm>
          <a:prstGeom prst="teardrop">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00" err="1">
                <a:solidFill>
                  <a:srgbClr val="000000"/>
                </a:solidFill>
                <a:effectLst>
                  <a:outerShdw blurRad="38100" dist="38100" dir="2700000" algn="tl">
                    <a:srgbClr val="000000">
                      <a:alpha val="43137"/>
                    </a:srgbClr>
                  </a:outerShdw>
                </a:effectLst>
              </a:rPr>
              <a:t>Inflamm</a:t>
            </a:r>
            <a:r>
              <a:rPr lang="en-AU" sz="1200">
                <a:solidFill>
                  <a:srgbClr val="000000"/>
                </a:solidFill>
                <a:effectLst>
                  <a:outerShdw blurRad="38100" dist="38100" dir="2700000" algn="tl">
                    <a:srgbClr val="000000">
                      <a:alpha val="43137"/>
                    </a:srgbClr>
                  </a:outerShdw>
                </a:effectLst>
              </a:rPr>
              <a:t> mediators </a:t>
            </a:r>
          </a:p>
          <a:p>
            <a:pPr algn="ctr" eaLnBrk="1" hangingPunct="1">
              <a:defRPr/>
            </a:pPr>
            <a:r>
              <a:rPr lang="en-AU" sz="1200">
                <a:solidFill>
                  <a:srgbClr val="000000"/>
                </a:solidFill>
                <a:effectLst>
                  <a:outerShdw blurRad="38100" dist="38100" dir="2700000" algn="tl">
                    <a:srgbClr val="000000">
                      <a:alpha val="43137"/>
                    </a:srgbClr>
                  </a:outerShdw>
                </a:effectLst>
              </a:rPr>
              <a:t>Cytokines</a:t>
            </a:r>
          </a:p>
        </p:txBody>
      </p:sp>
      <p:sp>
        <p:nvSpPr>
          <p:cNvPr id="14" name="Teardrop 13">
            <a:extLst>
              <a:ext uri="{FF2B5EF4-FFF2-40B4-BE49-F238E27FC236}">
                <a16:creationId xmlns:a16="http://schemas.microsoft.com/office/drawing/2014/main" id="{3D0E7F4A-1667-C745-AAFE-127888CE8433}"/>
              </a:ext>
            </a:extLst>
          </p:cNvPr>
          <p:cNvSpPr/>
          <p:nvPr/>
        </p:nvSpPr>
        <p:spPr>
          <a:xfrm rot="18890259">
            <a:off x="6159351" y="2621949"/>
            <a:ext cx="1312277" cy="1125537"/>
          </a:xfrm>
          <a:prstGeom prst="teardrop">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a:solidFill>
                  <a:srgbClr val="000000"/>
                </a:solidFill>
                <a:effectLst>
                  <a:outerShdw blurRad="38100" dist="38100" dir="2700000" algn="tl">
                    <a:srgbClr val="000000">
                      <a:alpha val="43137"/>
                    </a:srgbClr>
                  </a:outerShdw>
                </a:effectLst>
              </a:rPr>
              <a:t>G </a:t>
            </a:r>
          </a:p>
          <a:p>
            <a:pPr algn="ctr" eaLnBrk="1" hangingPunct="1">
              <a:defRPr/>
            </a:pPr>
            <a:r>
              <a:rPr lang="en-AU" sz="1600">
                <a:solidFill>
                  <a:srgbClr val="000000"/>
                </a:solidFill>
                <a:effectLst>
                  <a:outerShdw blurRad="38100" dist="38100" dir="2700000" algn="tl">
                    <a:srgbClr val="000000">
                      <a:alpha val="43137"/>
                    </a:srgbClr>
                  </a:outerShdw>
                </a:effectLst>
              </a:rPr>
              <a:t>factors</a:t>
            </a:r>
          </a:p>
        </p:txBody>
      </p:sp>
      <p:sp>
        <p:nvSpPr>
          <p:cNvPr id="47116" name="Rectangle 14">
            <a:extLst>
              <a:ext uri="{FF2B5EF4-FFF2-40B4-BE49-F238E27FC236}">
                <a16:creationId xmlns:a16="http://schemas.microsoft.com/office/drawing/2014/main" id="{1FDC51FD-71B9-D447-96C0-E28216ED72AF}"/>
              </a:ext>
            </a:extLst>
          </p:cNvPr>
          <p:cNvSpPr>
            <a:spLocks noGrp="1"/>
          </p:cNvSpPr>
          <p:nvPr>
            <p:ph type="title" idx="4294967295"/>
          </p:nvPr>
        </p:nvSpPr>
        <p:spPr>
          <a:xfrm>
            <a:off x="1828800" y="381000"/>
            <a:ext cx="8229600" cy="1143000"/>
          </a:xfrm>
        </p:spPr>
        <p:txBody>
          <a:bodyPr/>
          <a:lstStyle/>
          <a:p>
            <a:r>
              <a:rPr lang="en-AU" altLang="en-US" dirty="0">
                <a:latin typeface="Tahoma" panose="020B0604030504040204" pitchFamily="34" charset="0"/>
                <a:cs typeface="Tahoma" panose="020B0604030504040204" pitchFamily="34" charset="0"/>
              </a:rPr>
              <a:t>In Balance – Healing Wounds </a:t>
            </a:r>
          </a:p>
        </p:txBody>
      </p:sp>
      <p:sp>
        <p:nvSpPr>
          <p:cNvPr id="2" name="Footer Placeholder 1">
            <a:extLst>
              <a:ext uri="{FF2B5EF4-FFF2-40B4-BE49-F238E27FC236}">
                <a16:creationId xmlns:a16="http://schemas.microsoft.com/office/drawing/2014/main" id="{7FD6EE7A-5DF3-8440-8CA5-5D453B675BEA}"/>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115705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7">
            <a:extLst>
              <a:ext uri="{FF2B5EF4-FFF2-40B4-BE49-F238E27FC236}">
                <a16:creationId xmlns:a16="http://schemas.microsoft.com/office/drawing/2014/main" id="{D5243C26-D5F9-FC40-8722-0741DEF45BA1}"/>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1599891F-1032-0349-8E1E-155AF7E6A939}" type="slidenum">
              <a:rPr lang="en-AU" altLang="en-US" smtClean="0">
                <a:solidFill>
                  <a:srgbClr val="045C75"/>
                </a:solidFill>
              </a:rPr>
              <a:pPr eaLnBrk="1" hangingPunct="1">
                <a:defRPr/>
              </a:pPr>
              <a:t>16</a:t>
            </a:fld>
            <a:endParaRPr lang="en-AU" altLang="en-US">
              <a:solidFill>
                <a:srgbClr val="045C75"/>
              </a:solidFill>
            </a:endParaRPr>
          </a:p>
        </p:txBody>
      </p:sp>
      <p:sp>
        <p:nvSpPr>
          <p:cNvPr id="189442" name="Rectangle 2">
            <a:extLst>
              <a:ext uri="{FF2B5EF4-FFF2-40B4-BE49-F238E27FC236}">
                <a16:creationId xmlns:a16="http://schemas.microsoft.com/office/drawing/2014/main" id="{BFC08316-B395-C84E-9BB8-5B6A49EC1C41}"/>
              </a:ext>
            </a:extLst>
          </p:cNvPr>
          <p:cNvSpPr>
            <a:spLocks noGrp="1"/>
          </p:cNvSpPr>
          <p:nvPr>
            <p:ph type="title"/>
          </p:nvPr>
        </p:nvSpPr>
        <p:spPr>
          <a:xfrm>
            <a:off x="1981200" y="704850"/>
            <a:ext cx="8229600" cy="1143000"/>
          </a:xfrm>
          <a:ln>
            <a:miter lim="800000"/>
            <a:headEnd/>
            <a:tailEnd/>
          </a:ln>
        </p:spPr>
        <p:txBody>
          <a:bodyPr>
            <a:noAutofit/>
          </a:bodyPr>
          <a:lstStyle/>
          <a:p>
            <a:pPr algn="ctr">
              <a:defRPr/>
            </a:pPr>
            <a:r>
              <a:rPr lang="en-AU" dirty="0">
                <a:latin typeface="Tahoma" pitchFamily="34" charset="0"/>
                <a:ea typeface="Tahoma" pitchFamily="34" charset="0"/>
                <a:cs typeface="Tahoma" pitchFamily="34" charset="0"/>
              </a:rPr>
              <a:t>Healthy Wound Fluid -</a:t>
            </a:r>
            <a:br>
              <a:rPr lang="en-AU" dirty="0">
                <a:latin typeface="Tahoma" pitchFamily="34" charset="0"/>
                <a:ea typeface="Tahoma" pitchFamily="34" charset="0"/>
                <a:cs typeface="Tahoma" pitchFamily="34" charset="0"/>
              </a:rPr>
            </a:br>
            <a:r>
              <a:rPr lang="en-AU" dirty="0">
                <a:latin typeface="Tahoma" pitchFamily="34" charset="0"/>
                <a:ea typeface="Tahoma" pitchFamily="34" charset="0"/>
                <a:cs typeface="Tahoma" pitchFamily="34" charset="0"/>
              </a:rPr>
              <a:t>Assists Healing</a:t>
            </a:r>
          </a:p>
        </p:txBody>
      </p:sp>
      <p:sp>
        <p:nvSpPr>
          <p:cNvPr id="189443" name="Line 3">
            <a:extLst>
              <a:ext uri="{FF2B5EF4-FFF2-40B4-BE49-F238E27FC236}">
                <a16:creationId xmlns:a16="http://schemas.microsoft.com/office/drawing/2014/main" id="{F92294B2-61F6-4E47-84B4-4C1027C86BE8}"/>
              </a:ext>
            </a:extLst>
          </p:cNvPr>
          <p:cNvSpPr>
            <a:spLocks noChangeShapeType="1"/>
          </p:cNvSpPr>
          <p:nvPr/>
        </p:nvSpPr>
        <p:spPr bwMode="auto">
          <a:xfrm>
            <a:off x="1752600" y="4343400"/>
            <a:ext cx="2438400" cy="0"/>
          </a:xfrm>
          <a:prstGeom prst="line">
            <a:avLst/>
          </a:prstGeom>
          <a:noFill/>
          <a:ln w="25400">
            <a:solidFill>
              <a:schemeClr val="tx1"/>
            </a:solidFill>
            <a:round/>
            <a:headEnd/>
            <a:tailEnd/>
          </a:ln>
          <a:effectLst/>
        </p:spPr>
        <p:txBody>
          <a:bodyPr/>
          <a:lstStyle/>
          <a:p>
            <a:pPr algn="ctr" eaLnBrk="1" hangingPunct="1">
              <a:defRPr/>
            </a:pPr>
            <a:endParaRPr lang="en-AU">
              <a:effectLst>
                <a:outerShdw blurRad="38100" dist="38100" dir="2700000" algn="tl">
                  <a:srgbClr val="000000">
                    <a:alpha val="43137"/>
                  </a:srgbClr>
                </a:outerShdw>
              </a:effectLst>
            </a:endParaRPr>
          </a:p>
        </p:txBody>
      </p:sp>
      <p:sp>
        <p:nvSpPr>
          <p:cNvPr id="189444" name="Freeform 4">
            <a:extLst>
              <a:ext uri="{FF2B5EF4-FFF2-40B4-BE49-F238E27FC236}">
                <a16:creationId xmlns:a16="http://schemas.microsoft.com/office/drawing/2014/main" id="{F6472C9C-A1A4-AE4D-9587-61B6706EB6AE}"/>
              </a:ext>
            </a:extLst>
          </p:cNvPr>
          <p:cNvSpPr>
            <a:spLocks/>
          </p:cNvSpPr>
          <p:nvPr/>
        </p:nvSpPr>
        <p:spPr bwMode="auto">
          <a:xfrm>
            <a:off x="4191000" y="4343401"/>
            <a:ext cx="3163888" cy="739775"/>
          </a:xfrm>
          <a:custGeom>
            <a:avLst/>
            <a:gdLst/>
            <a:ahLst/>
            <a:cxnLst>
              <a:cxn ang="0">
                <a:pos x="0" y="18"/>
              </a:cxn>
              <a:cxn ang="0">
                <a:pos x="137" y="201"/>
              </a:cxn>
              <a:cxn ang="0">
                <a:pos x="229" y="283"/>
              </a:cxn>
              <a:cxn ang="0">
                <a:pos x="320" y="338"/>
              </a:cxn>
              <a:cxn ang="0">
                <a:pos x="521" y="411"/>
              </a:cxn>
              <a:cxn ang="0">
                <a:pos x="896" y="466"/>
              </a:cxn>
              <a:cxn ang="0">
                <a:pos x="1170" y="439"/>
              </a:cxn>
              <a:cxn ang="0">
                <a:pos x="1381" y="357"/>
              </a:cxn>
              <a:cxn ang="0">
                <a:pos x="1435" y="347"/>
              </a:cxn>
              <a:cxn ang="0">
                <a:pos x="1490" y="329"/>
              </a:cxn>
              <a:cxn ang="0">
                <a:pos x="1545" y="256"/>
              </a:cxn>
              <a:cxn ang="0">
                <a:pos x="1829" y="137"/>
              </a:cxn>
              <a:cxn ang="0">
                <a:pos x="1929" y="101"/>
              </a:cxn>
              <a:cxn ang="0">
                <a:pos x="1975" y="55"/>
              </a:cxn>
              <a:cxn ang="0">
                <a:pos x="1993" y="0"/>
              </a:cxn>
            </a:cxnLst>
            <a:rect l="0" t="0" r="r" b="b"/>
            <a:pathLst>
              <a:path w="1993" h="466">
                <a:moveTo>
                  <a:pt x="0" y="18"/>
                </a:moveTo>
                <a:cubicBezTo>
                  <a:pt x="52" y="72"/>
                  <a:pt x="89" y="143"/>
                  <a:pt x="137" y="201"/>
                </a:cubicBezTo>
                <a:cubicBezTo>
                  <a:pt x="166" y="237"/>
                  <a:pt x="184" y="268"/>
                  <a:pt x="229" y="283"/>
                </a:cubicBezTo>
                <a:cubicBezTo>
                  <a:pt x="257" y="313"/>
                  <a:pt x="281" y="323"/>
                  <a:pt x="320" y="338"/>
                </a:cubicBezTo>
                <a:cubicBezTo>
                  <a:pt x="370" y="390"/>
                  <a:pt x="454" y="394"/>
                  <a:pt x="521" y="411"/>
                </a:cubicBezTo>
                <a:cubicBezTo>
                  <a:pt x="642" y="442"/>
                  <a:pt x="772" y="449"/>
                  <a:pt x="896" y="466"/>
                </a:cubicBezTo>
                <a:cubicBezTo>
                  <a:pt x="992" y="460"/>
                  <a:pt x="1076" y="452"/>
                  <a:pt x="1170" y="439"/>
                </a:cubicBezTo>
                <a:cubicBezTo>
                  <a:pt x="1242" y="416"/>
                  <a:pt x="1309" y="381"/>
                  <a:pt x="1381" y="357"/>
                </a:cubicBezTo>
                <a:cubicBezTo>
                  <a:pt x="1398" y="351"/>
                  <a:pt x="1417" y="352"/>
                  <a:pt x="1435" y="347"/>
                </a:cubicBezTo>
                <a:cubicBezTo>
                  <a:pt x="1454" y="342"/>
                  <a:pt x="1490" y="329"/>
                  <a:pt x="1490" y="329"/>
                </a:cubicBezTo>
                <a:cubicBezTo>
                  <a:pt x="1502" y="293"/>
                  <a:pt x="1513" y="277"/>
                  <a:pt x="1545" y="256"/>
                </a:cubicBezTo>
                <a:cubicBezTo>
                  <a:pt x="1601" y="172"/>
                  <a:pt x="1737" y="155"/>
                  <a:pt x="1829" y="137"/>
                </a:cubicBezTo>
                <a:cubicBezTo>
                  <a:pt x="1862" y="120"/>
                  <a:pt x="1894" y="113"/>
                  <a:pt x="1929" y="101"/>
                </a:cubicBezTo>
                <a:cubicBezTo>
                  <a:pt x="1954" y="84"/>
                  <a:pt x="1963" y="83"/>
                  <a:pt x="1975" y="55"/>
                </a:cubicBezTo>
                <a:cubicBezTo>
                  <a:pt x="1983" y="37"/>
                  <a:pt x="1993" y="0"/>
                  <a:pt x="1993" y="0"/>
                </a:cubicBezTo>
              </a:path>
            </a:pathLst>
          </a:custGeom>
          <a:noFill/>
          <a:ln w="25400">
            <a:solidFill>
              <a:schemeClr val="tx1"/>
            </a:solidFill>
            <a:round/>
            <a:headEnd/>
            <a:tailEnd/>
          </a:ln>
          <a:effectLst/>
        </p:spPr>
        <p:txBody>
          <a:bodyPr/>
          <a:lstStyle/>
          <a:p>
            <a:pPr algn="ctr" eaLnBrk="1" hangingPunct="1">
              <a:defRPr/>
            </a:pPr>
            <a:endParaRPr lang="en-AU">
              <a:effectLst>
                <a:outerShdw blurRad="38100" dist="38100" dir="2700000" algn="tl">
                  <a:srgbClr val="000000">
                    <a:alpha val="43137"/>
                  </a:srgbClr>
                </a:outerShdw>
              </a:effectLst>
            </a:endParaRPr>
          </a:p>
        </p:txBody>
      </p:sp>
      <p:sp>
        <p:nvSpPr>
          <p:cNvPr id="189445" name="Line 5">
            <a:extLst>
              <a:ext uri="{FF2B5EF4-FFF2-40B4-BE49-F238E27FC236}">
                <a16:creationId xmlns:a16="http://schemas.microsoft.com/office/drawing/2014/main" id="{CFC26FEE-CD12-1E4F-B1B9-8B5C427F2175}"/>
              </a:ext>
            </a:extLst>
          </p:cNvPr>
          <p:cNvSpPr>
            <a:spLocks noChangeShapeType="1"/>
          </p:cNvSpPr>
          <p:nvPr/>
        </p:nvSpPr>
        <p:spPr bwMode="auto">
          <a:xfrm flipV="1">
            <a:off x="7391400" y="4343400"/>
            <a:ext cx="2590800" cy="0"/>
          </a:xfrm>
          <a:prstGeom prst="line">
            <a:avLst/>
          </a:prstGeom>
          <a:noFill/>
          <a:ln w="22225">
            <a:solidFill>
              <a:srgbClr val="000000"/>
            </a:solidFill>
            <a:round/>
            <a:headEnd/>
            <a:tailEnd/>
          </a:ln>
          <a:effectLst/>
        </p:spPr>
        <p:txBody>
          <a:bodyPr/>
          <a:lstStyle/>
          <a:p>
            <a:pPr algn="ctr" eaLnBrk="1" hangingPunct="1">
              <a:defRPr/>
            </a:pPr>
            <a:endParaRPr lang="en-AU">
              <a:effectLst>
                <a:outerShdw blurRad="38100" dist="38100" dir="2700000" algn="tl">
                  <a:srgbClr val="000000">
                    <a:alpha val="43137"/>
                  </a:srgbClr>
                </a:outerShdw>
              </a:effectLst>
            </a:endParaRPr>
          </a:p>
        </p:txBody>
      </p:sp>
      <p:sp>
        <p:nvSpPr>
          <p:cNvPr id="189448" name="Freeform 8">
            <a:extLst>
              <a:ext uri="{FF2B5EF4-FFF2-40B4-BE49-F238E27FC236}">
                <a16:creationId xmlns:a16="http://schemas.microsoft.com/office/drawing/2014/main" id="{974F2AC0-006E-524B-865A-A3636999786E}"/>
              </a:ext>
            </a:extLst>
          </p:cNvPr>
          <p:cNvSpPr>
            <a:spLocks/>
          </p:cNvSpPr>
          <p:nvPr/>
        </p:nvSpPr>
        <p:spPr bwMode="auto">
          <a:xfrm>
            <a:off x="4723002" y="4630723"/>
            <a:ext cx="2134998" cy="422291"/>
          </a:xfrm>
          <a:custGeom>
            <a:avLst/>
            <a:gdLst/>
            <a:ahLst/>
            <a:cxnLst>
              <a:cxn ang="0">
                <a:pos x="0" y="110"/>
              </a:cxn>
              <a:cxn ang="0">
                <a:pos x="201" y="247"/>
              </a:cxn>
              <a:cxn ang="0">
                <a:pos x="366" y="384"/>
              </a:cxn>
              <a:cxn ang="0">
                <a:pos x="539" y="403"/>
              </a:cxn>
              <a:cxn ang="0">
                <a:pos x="667" y="430"/>
              </a:cxn>
              <a:cxn ang="0">
                <a:pos x="1015" y="403"/>
              </a:cxn>
              <a:cxn ang="0">
                <a:pos x="1079" y="329"/>
              </a:cxn>
              <a:cxn ang="0">
                <a:pos x="1106" y="348"/>
              </a:cxn>
              <a:cxn ang="0">
                <a:pos x="1179" y="366"/>
              </a:cxn>
              <a:cxn ang="0">
                <a:pos x="1307" y="265"/>
              </a:cxn>
              <a:cxn ang="0">
                <a:pos x="1408" y="110"/>
              </a:cxn>
              <a:cxn ang="0">
                <a:pos x="1508" y="92"/>
              </a:cxn>
              <a:cxn ang="0">
                <a:pos x="1545" y="73"/>
              </a:cxn>
              <a:cxn ang="0">
                <a:pos x="1591" y="28"/>
              </a:cxn>
              <a:cxn ang="0">
                <a:pos x="1691" y="0"/>
              </a:cxn>
              <a:cxn ang="0">
                <a:pos x="1737" y="19"/>
              </a:cxn>
            </a:cxnLst>
            <a:rect l="0" t="0" r="r" b="b"/>
            <a:pathLst>
              <a:path w="1737" h="445">
                <a:moveTo>
                  <a:pt x="0" y="110"/>
                </a:moveTo>
                <a:cubicBezTo>
                  <a:pt x="22" y="223"/>
                  <a:pt x="100" y="233"/>
                  <a:pt x="201" y="247"/>
                </a:cubicBezTo>
                <a:cubicBezTo>
                  <a:pt x="264" y="312"/>
                  <a:pt x="261" y="370"/>
                  <a:pt x="366" y="384"/>
                </a:cubicBezTo>
                <a:cubicBezTo>
                  <a:pt x="424" y="392"/>
                  <a:pt x="539" y="403"/>
                  <a:pt x="539" y="403"/>
                </a:cubicBezTo>
                <a:cubicBezTo>
                  <a:pt x="581" y="417"/>
                  <a:pt x="623" y="423"/>
                  <a:pt x="667" y="430"/>
                </a:cubicBezTo>
                <a:cubicBezTo>
                  <a:pt x="997" y="411"/>
                  <a:pt x="885" y="445"/>
                  <a:pt x="1015" y="403"/>
                </a:cubicBezTo>
                <a:cubicBezTo>
                  <a:pt x="1057" y="339"/>
                  <a:pt x="1033" y="360"/>
                  <a:pt x="1079" y="329"/>
                </a:cubicBezTo>
                <a:cubicBezTo>
                  <a:pt x="1088" y="335"/>
                  <a:pt x="1096" y="344"/>
                  <a:pt x="1106" y="348"/>
                </a:cubicBezTo>
                <a:cubicBezTo>
                  <a:pt x="1130" y="357"/>
                  <a:pt x="1179" y="366"/>
                  <a:pt x="1179" y="366"/>
                </a:cubicBezTo>
                <a:cubicBezTo>
                  <a:pt x="1216" y="354"/>
                  <a:pt x="1276" y="298"/>
                  <a:pt x="1307" y="265"/>
                </a:cubicBezTo>
                <a:cubicBezTo>
                  <a:pt x="1321" y="224"/>
                  <a:pt x="1362" y="123"/>
                  <a:pt x="1408" y="110"/>
                </a:cubicBezTo>
                <a:cubicBezTo>
                  <a:pt x="1440" y="100"/>
                  <a:pt x="1475" y="100"/>
                  <a:pt x="1508" y="92"/>
                </a:cubicBezTo>
                <a:cubicBezTo>
                  <a:pt x="1520" y="86"/>
                  <a:pt x="1534" y="81"/>
                  <a:pt x="1545" y="73"/>
                </a:cubicBezTo>
                <a:cubicBezTo>
                  <a:pt x="1562" y="60"/>
                  <a:pt x="1571" y="35"/>
                  <a:pt x="1591" y="28"/>
                </a:cubicBezTo>
                <a:cubicBezTo>
                  <a:pt x="1660" y="4"/>
                  <a:pt x="1627" y="13"/>
                  <a:pt x="1691" y="0"/>
                </a:cubicBezTo>
                <a:cubicBezTo>
                  <a:pt x="1732" y="10"/>
                  <a:pt x="1720" y="0"/>
                  <a:pt x="1737" y="19"/>
                </a:cubicBezTo>
              </a:path>
            </a:pathLst>
          </a:custGeom>
          <a:solidFill>
            <a:srgbClr val="FFCC00"/>
          </a:solidFill>
          <a:ln w="38100">
            <a:solidFill>
              <a:srgbClr val="FFCC00"/>
            </a:solidFill>
            <a:round/>
            <a:headEnd/>
            <a:tailEnd/>
          </a:ln>
          <a:effectLst/>
        </p:spPr>
        <p:txBody>
          <a:bodyPr/>
          <a:lstStyle/>
          <a:p>
            <a:pPr algn="ctr" eaLnBrk="1" hangingPunct="1">
              <a:defRPr/>
            </a:pPr>
            <a:endParaRPr lang="en-AU">
              <a:effectLst>
                <a:outerShdw blurRad="38100" dist="38100" dir="2700000" algn="tl">
                  <a:srgbClr val="000000">
                    <a:alpha val="43137"/>
                  </a:srgbClr>
                </a:outerShdw>
              </a:effectLst>
            </a:endParaRPr>
          </a:p>
        </p:txBody>
      </p:sp>
      <p:sp>
        <p:nvSpPr>
          <p:cNvPr id="49159" name="AutoShape 10">
            <a:extLst>
              <a:ext uri="{FF2B5EF4-FFF2-40B4-BE49-F238E27FC236}">
                <a16:creationId xmlns:a16="http://schemas.microsoft.com/office/drawing/2014/main" id="{1FA2765B-4848-F343-80DB-9630E2C4E6D5}"/>
              </a:ext>
            </a:extLst>
          </p:cNvPr>
          <p:cNvSpPr>
            <a:spLocks noChangeArrowheads="1"/>
          </p:cNvSpPr>
          <p:nvPr/>
        </p:nvSpPr>
        <p:spPr bwMode="auto">
          <a:xfrm>
            <a:off x="4495800" y="5562600"/>
            <a:ext cx="2667000" cy="914400"/>
          </a:xfrm>
          <a:prstGeom prst="upArrowCallout">
            <a:avLst>
              <a:gd name="adj1" fmla="val 72917"/>
              <a:gd name="adj2" fmla="val 72917"/>
              <a:gd name="adj3" fmla="val 16667"/>
              <a:gd name="adj4" fmla="val 66667"/>
            </a:avLst>
          </a:prstGeom>
          <a:solidFill>
            <a:schemeClr val="accent2"/>
          </a:solidFill>
          <a:ln w="9525">
            <a:solidFill>
              <a:schemeClr val="tx1"/>
            </a:solidFill>
            <a:miter lim="800000"/>
            <a:headEnd/>
            <a:tailEnd/>
          </a:ln>
        </p:spPr>
        <p:txBody>
          <a:bodyPr wrap="none" anchor="ct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AU" altLang="en-US" sz="1800">
                <a:latin typeface="Tahoma" panose="020B0604030504040204" pitchFamily="34" charset="0"/>
              </a:rPr>
              <a:t>Wound bed stays moist</a:t>
            </a:r>
          </a:p>
        </p:txBody>
      </p:sp>
      <p:sp>
        <p:nvSpPr>
          <p:cNvPr id="49160" name="AutoShape 14">
            <a:extLst>
              <a:ext uri="{FF2B5EF4-FFF2-40B4-BE49-F238E27FC236}">
                <a16:creationId xmlns:a16="http://schemas.microsoft.com/office/drawing/2014/main" id="{0AB0A9E4-59CE-0B41-90B7-330298D02CE8}"/>
              </a:ext>
            </a:extLst>
          </p:cNvPr>
          <p:cNvSpPr>
            <a:spLocks noChangeArrowheads="1"/>
          </p:cNvSpPr>
          <p:nvPr/>
        </p:nvSpPr>
        <p:spPr bwMode="auto">
          <a:xfrm>
            <a:off x="1524000" y="2971800"/>
            <a:ext cx="2286000" cy="1905000"/>
          </a:xfrm>
          <a:prstGeom prst="rightArrowCallout">
            <a:avLst>
              <a:gd name="adj1" fmla="val 25000"/>
              <a:gd name="adj2" fmla="val 25000"/>
              <a:gd name="adj3" fmla="val 20000"/>
              <a:gd name="adj4" fmla="val 66667"/>
            </a:avLst>
          </a:prstGeom>
          <a:solidFill>
            <a:srgbClr val="FF9933"/>
          </a:solidFill>
          <a:ln w="9525">
            <a:solidFill>
              <a:schemeClr val="tx1"/>
            </a:solidFill>
            <a:miter lim="800000"/>
            <a:headEnd/>
            <a:tailEnd/>
          </a:ln>
        </p:spPr>
        <p:txBody>
          <a:bodyPr wrap="none" anchor="ct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AU" altLang="en-US" sz="1800">
                <a:latin typeface="Tahoma" panose="020B0604030504040204" pitchFamily="34" charset="0"/>
              </a:rPr>
              <a:t>Aids migration </a:t>
            </a:r>
          </a:p>
          <a:p>
            <a:pPr algn="ctr" eaLnBrk="1" hangingPunct="1">
              <a:spcBef>
                <a:spcPct val="0"/>
              </a:spcBef>
              <a:buClrTx/>
              <a:buSzTx/>
              <a:buFontTx/>
              <a:buNone/>
            </a:pPr>
            <a:r>
              <a:rPr lang="en-AU" altLang="en-US" sz="1800">
                <a:latin typeface="Tahoma" panose="020B0604030504040204" pitchFamily="34" charset="0"/>
              </a:rPr>
              <a:t>tissue</a:t>
            </a:r>
          </a:p>
          <a:p>
            <a:pPr algn="ctr" eaLnBrk="1" hangingPunct="1">
              <a:spcBef>
                <a:spcPct val="0"/>
              </a:spcBef>
              <a:buClrTx/>
              <a:buSzTx/>
              <a:buFontTx/>
              <a:buNone/>
            </a:pPr>
            <a:r>
              <a:rPr lang="en-AU" altLang="en-US" sz="1800">
                <a:latin typeface="Tahoma" panose="020B0604030504040204" pitchFamily="34" charset="0"/>
              </a:rPr>
              <a:t>repairing cells</a:t>
            </a:r>
          </a:p>
          <a:p>
            <a:pPr algn="ctr" eaLnBrk="1" hangingPunct="1">
              <a:spcBef>
                <a:spcPct val="0"/>
              </a:spcBef>
              <a:buClrTx/>
              <a:buSzTx/>
              <a:buFontTx/>
              <a:buNone/>
            </a:pPr>
            <a:r>
              <a:rPr lang="en-AU" altLang="en-US" sz="1800">
                <a:latin typeface="Tahoma" panose="020B0604030504040204" pitchFamily="34" charset="0"/>
              </a:rPr>
              <a:t>growth &amp; </a:t>
            </a:r>
          </a:p>
          <a:p>
            <a:pPr algn="ctr" eaLnBrk="1" hangingPunct="1">
              <a:spcBef>
                <a:spcPct val="0"/>
              </a:spcBef>
              <a:buClrTx/>
              <a:buSzTx/>
              <a:buFontTx/>
              <a:buNone/>
            </a:pPr>
            <a:r>
              <a:rPr lang="en-AU" altLang="en-US" sz="1800">
                <a:latin typeface="Tahoma" panose="020B0604030504040204" pitchFamily="34" charset="0"/>
              </a:rPr>
              <a:t>immune</a:t>
            </a:r>
          </a:p>
          <a:p>
            <a:pPr algn="ctr" eaLnBrk="1" hangingPunct="1">
              <a:spcBef>
                <a:spcPct val="0"/>
              </a:spcBef>
              <a:buClrTx/>
              <a:buSzTx/>
              <a:buFontTx/>
              <a:buNone/>
            </a:pPr>
            <a:r>
              <a:rPr lang="en-AU" altLang="en-US" sz="1800">
                <a:latin typeface="Tahoma" panose="020B0604030504040204" pitchFamily="34" charset="0"/>
              </a:rPr>
              <a:t>factors</a:t>
            </a:r>
          </a:p>
        </p:txBody>
      </p:sp>
      <p:sp>
        <p:nvSpPr>
          <p:cNvPr id="49161" name="AutoShape 15">
            <a:extLst>
              <a:ext uri="{FF2B5EF4-FFF2-40B4-BE49-F238E27FC236}">
                <a16:creationId xmlns:a16="http://schemas.microsoft.com/office/drawing/2014/main" id="{0F7BD4DF-9A6E-4040-A0CC-AE8B5FF715E7}"/>
              </a:ext>
            </a:extLst>
          </p:cNvPr>
          <p:cNvSpPr>
            <a:spLocks noChangeArrowheads="1"/>
          </p:cNvSpPr>
          <p:nvPr/>
        </p:nvSpPr>
        <p:spPr bwMode="auto">
          <a:xfrm>
            <a:off x="8077200" y="3124200"/>
            <a:ext cx="2590800" cy="1600200"/>
          </a:xfrm>
          <a:prstGeom prst="leftArrowCallout">
            <a:avLst>
              <a:gd name="adj1" fmla="val 25000"/>
              <a:gd name="adj2" fmla="val 25000"/>
              <a:gd name="adj3" fmla="val 26984"/>
              <a:gd name="adj4" fmla="val 66667"/>
            </a:avLst>
          </a:prstGeom>
          <a:solidFill>
            <a:srgbClr val="CCFFCC"/>
          </a:solidFill>
          <a:ln w="9525">
            <a:solidFill>
              <a:schemeClr val="tx1"/>
            </a:solidFill>
            <a:miter lim="800000"/>
            <a:headEnd/>
            <a:tailEnd/>
          </a:ln>
        </p:spPr>
        <p:txBody>
          <a:bodyPr wrap="none" anchor="ct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AU" altLang="en-US" sz="1800">
                <a:latin typeface="Tahoma" panose="020B0604030504040204" pitchFamily="34" charset="0"/>
              </a:rPr>
              <a:t>Nutrients for </a:t>
            </a:r>
          </a:p>
          <a:p>
            <a:pPr algn="ctr" eaLnBrk="1" hangingPunct="1">
              <a:spcBef>
                <a:spcPct val="0"/>
              </a:spcBef>
              <a:buClrTx/>
              <a:buSzTx/>
              <a:buFontTx/>
              <a:buNone/>
            </a:pPr>
            <a:r>
              <a:rPr lang="en-AU" altLang="en-US" sz="1800">
                <a:latin typeface="Tahoma" panose="020B0604030504040204" pitchFamily="34" charset="0"/>
              </a:rPr>
              <a:t>cell </a:t>
            </a:r>
          </a:p>
          <a:p>
            <a:pPr algn="ctr" eaLnBrk="1" hangingPunct="1">
              <a:spcBef>
                <a:spcPct val="0"/>
              </a:spcBef>
              <a:buClrTx/>
              <a:buSzTx/>
              <a:buFontTx/>
              <a:buNone/>
            </a:pPr>
            <a:r>
              <a:rPr lang="en-AU" altLang="en-US" sz="1800">
                <a:latin typeface="Tahoma" panose="020B0604030504040204" pitchFamily="34" charset="0"/>
              </a:rPr>
              <a:t>metabolism</a:t>
            </a:r>
          </a:p>
        </p:txBody>
      </p:sp>
      <p:sp>
        <p:nvSpPr>
          <p:cNvPr id="49162" name="AutoShape 16">
            <a:extLst>
              <a:ext uri="{FF2B5EF4-FFF2-40B4-BE49-F238E27FC236}">
                <a16:creationId xmlns:a16="http://schemas.microsoft.com/office/drawing/2014/main" id="{69BD1971-2E42-7D41-A9B9-D7E67F0B5730}"/>
              </a:ext>
            </a:extLst>
          </p:cNvPr>
          <p:cNvSpPr>
            <a:spLocks noChangeArrowheads="1"/>
          </p:cNvSpPr>
          <p:nvPr/>
        </p:nvSpPr>
        <p:spPr bwMode="auto">
          <a:xfrm>
            <a:off x="4572000" y="2286000"/>
            <a:ext cx="2209800" cy="1371600"/>
          </a:xfrm>
          <a:prstGeom prst="downArrowCallout">
            <a:avLst>
              <a:gd name="adj1" fmla="val 40278"/>
              <a:gd name="adj2" fmla="val 40278"/>
              <a:gd name="adj3" fmla="val 16667"/>
              <a:gd name="adj4" fmla="val 66667"/>
            </a:avLst>
          </a:prstGeom>
          <a:solidFill>
            <a:srgbClr val="FF0000"/>
          </a:solidFill>
          <a:ln w="9525">
            <a:solidFill>
              <a:schemeClr val="tx1"/>
            </a:solidFill>
            <a:miter lim="800000"/>
            <a:headEnd/>
            <a:tailEnd/>
          </a:ln>
        </p:spPr>
        <p:txBody>
          <a:bodyPr wrap="none" anchor="ct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AU" altLang="en-US" sz="1800">
                <a:latin typeface="Tahoma" panose="020B0604030504040204" pitchFamily="34" charset="0"/>
              </a:rPr>
              <a:t>Aids </a:t>
            </a:r>
          </a:p>
          <a:p>
            <a:pPr algn="ctr" eaLnBrk="1" hangingPunct="1">
              <a:spcBef>
                <a:spcPct val="0"/>
              </a:spcBef>
              <a:buClrTx/>
              <a:buSzTx/>
              <a:buFontTx/>
              <a:buNone/>
            </a:pPr>
            <a:r>
              <a:rPr lang="en-AU" altLang="en-US" sz="1800">
                <a:latin typeface="Tahoma" panose="020B0604030504040204" pitchFamily="34" charset="0"/>
              </a:rPr>
              <a:t>autolysis</a:t>
            </a:r>
          </a:p>
        </p:txBody>
      </p:sp>
      <p:sp>
        <p:nvSpPr>
          <p:cNvPr id="2" name="Footer Placeholder 1">
            <a:extLst>
              <a:ext uri="{FF2B5EF4-FFF2-40B4-BE49-F238E27FC236}">
                <a16:creationId xmlns:a16="http://schemas.microsoft.com/office/drawing/2014/main" id="{5B918127-8A73-2F4D-B766-8E7E65FE2803}"/>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250013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7">
            <a:extLst>
              <a:ext uri="{FF2B5EF4-FFF2-40B4-BE49-F238E27FC236}">
                <a16:creationId xmlns:a16="http://schemas.microsoft.com/office/drawing/2014/main" id="{24971721-4876-684F-9528-0BD79E907308}"/>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DBA94F47-0DB4-3C42-A510-9DCD94C534D9}" type="slidenum">
              <a:rPr lang="en-AU" altLang="en-US" smtClean="0">
                <a:solidFill>
                  <a:srgbClr val="045C75"/>
                </a:solidFill>
              </a:rPr>
              <a:pPr eaLnBrk="1" hangingPunct="1">
                <a:defRPr/>
              </a:pPr>
              <a:t>17</a:t>
            </a:fld>
            <a:endParaRPr lang="en-AU" altLang="en-US">
              <a:solidFill>
                <a:srgbClr val="045C75"/>
              </a:solidFill>
            </a:endParaRPr>
          </a:p>
        </p:txBody>
      </p:sp>
      <p:sp>
        <p:nvSpPr>
          <p:cNvPr id="2" name="Title 1">
            <a:extLst>
              <a:ext uri="{FF2B5EF4-FFF2-40B4-BE49-F238E27FC236}">
                <a16:creationId xmlns:a16="http://schemas.microsoft.com/office/drawing/2014/main" id="{4C6846B7-B4E8-3945-8E72-1F5082549B64}"/>
              </a:ext>
            </a:extLst>
          </p:cNvPr>
          <p:cNvSpPr>
            <a:spLocks noGrp="1"/>
          </p:cNvSpPr>
          <p:nvPr>
            <p:ph type="title"/>
          </p:nvPr>
        </p:nvSpPr>
        <p:spPr>
          <a:xfrm>
            <a:off x="1981200" y="357166"/>
            <a:ext cx="8305800" cy="1143008"/>
          </a:xfrm>
          <a:ln>
            <a:miter lim="800000"/>
            <a:headEnd/>
            <a:tailEnd/>
          </a:ln>
        </p:spPr>
        <p:txBody>
          <a:bodyPr>
            <a:normAutofit fontScale="90000"/>
          </a:bodyPr>
          <a:lstStyle/>
          <a:p>
            <a:pPr algn="ctr">
              <a:defRPr/>
            </a:pPr>
            <a:r>
              <a:rPr lang="en-AU" dirty="0">
                <a:latin typeface="Tahoma" pitchFamily="34" charset="0"/>
                <a:ea typeface="Tahoma" pitchFamily="34" charset="0"/>
                <a:cs typeface="Tahoma" pitchFamily="34" charset="0"/>
              </a:rPr>
              <a:t>Out of Balance  -  </a:t>
            </a:r>
            <a:br>
              <a:rPr lang="en-AU" dirty="0">
                <a:latin typeface="Tahoma" pitchFamily="34" charset="0"/>
                <a:ea typeface="Tahoma" pitchFamily="34" charset="0"/>
                <a:cs typeface="Tahoma" pitchFamily="34" charset="0"/>
              </a:rPr>
            </a:br>
            <a:r>
              <a:rPr lang="en-AU" dirty="0">
                <a:latin typeface="Tahoma" pitchFamily="34" charset="0"/>
                <a:ea typeface="Tahoma" pitchFamily="34" charset="0"/>
                <a:cs typeface="Tahoma" pitchFamily="34" charset="0"/>
              </a:rPr>
              <a:t>non-healing wounds </a:t>
            </a:r>
          </a:p>
        </p:txBody>
      </p:sp>
      <p:sp>
        <p:nvSpPr>
          <p:cNvPr id="3" name="Rectangle 2">
            <a:extLst>
              <a:ext uri="{FF2B5EF4-FFF2-40B4-BE49-F238E27FC236}">
                <a16:creationId xmlns:a16="http://schemas.microsoft.com/office/drawing/2014/main" id="{F5CA2C6D-1E56-E84D-8118-54A866CCB597}"/>
              </a:ext>
            </a:extLst>
          </p:cNvPr>
          <p:cNvSpPr/>
          <p:nvPr/>
        </p:nvSpPr>
        <p:spPr>
          <a:xfrm rot="492343">
            <a:off x="1568450" y="2432051"/>
            <a:ext cx="9144000" cy="1285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4" name="Isosceles Triangle 3">
            <a:extLst>
              <a:ext uri="{FF2B5EF4-FFF2-40B4-BE49-F238E27FC236}">
                <a16:creationId xmlns:a16="http://schemas.microsoft.com/office/drawing/2014/main" id="{1B26E065-9C95-D641-A4F0-49DDCFEB54B9}"/>
              </a:ext>
            </a:extLst>
          </p:cNvPr>
          <p:cNvSpPr/>
          <p:nvPr/>
        </p:nvSpPr>
        <p:spPr>
          <a:xfrm>
            <a:off x="4595813" y="3786189"/>
            <a:ext cx="3071812" cy="2143125"/>
          </a:xfrm>
          <a:prstGeom prst="triangle">
            <a:avLst/>
          </a:prstGeom>
          <a:solidFill>
            <a:schemeClr val="tx1">
              <a:lumMod val="75000"/>
              <a:lumOff val="2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5" name="Teardrop 4">
            <a:extLst>
              <a:ext uri="{FF2B5EF4-FFF2-40B4-BE49-F238E27FC236}">
                <a16:creationId xmlns:a16="http://schemas.microsoft.com/office/drawing/2014/main" id="{2E61D2DD-45F1-954A-A07B-A8929285B98A}"/>
              </a:ext>
            </a:extLst>
          </p:cNvPr>
          <p:cNvSpPr/>
          <p:nvPr/>
        </p:nvSpPr>
        <p:spPr>
          <a:xfrm rot="18890259">
            <a:off x="1499394" y="2039144"/>
            <a:ext cx="1377950" cy="1109662"/>
          </a:xfrm>
          <a:prstGeom prst="teardrop">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a:solidFill>
                  <a:srgbClr val="000000"/>
                </a:solidFill>
                <a:effectLst>
                  <a:outerShdw blurRad="38100" dist="38100" dir="2700000" algn="tl">
                    <a:srgbClr val="000000">
                      <a:alpha val="43137"/>
                    </a:srgbClr>
                  </a:outerShdw>
                </a:effectLst>
              </a:rPr>
              <a:t>Water</a:t>
            </a:r>
          </a:p>
        </p:txBody>
      </p:sp>
      <p:sp>
        <p:nvSpPr>
          <p:cNvPr id="7" name="Teardrop 6">
            <a:extLst>
              <a:ext uri="{FF2B5EF4-FFF2-40B4-BE49-F238E27FC236}">
                <a16:creationId xmlns:a16="http://schemas.microsoft.com/office/drawing/2014/main" id="{AA0D7DA9-8ED2-1746-9B01-24DFC81586E6}"/>
              </a:ext>
            </a:extLst>
          </p:cNvPr>
          <p:cNvSpPr/>
          <p:nvPr/>
        </p:nvSpPr>
        <p:spPr>
          <a:xfrm rot="19266222">
            <a:off x="2746375" y="2176464"/>
            <a:ext cx="1187450" cy="1125537"/>
          </a:xfrm>
          <a:prstGeom prst="teardro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a:solidFill>
                  <a:srgbClr val="000000"/>
                </a:solidFill>
                <a:effectLst>
                  <a:outerShdw blurRad="38100" dist="38100" dir="2700000" algn="tl">
                    <a:srgbClr val="000000">
                      <a:alpha val="43137"/>
                    </a:srgbClr>
                  </a:outerShdw>
                </a:effectLst>
              </a:rPr>
              <a:t>Waste</a:t>
            </a:r>
          </a:p>
        </p:txBody>
      </p:sp>
      <p:sp>
        <p:nvSpPr>
          <p:cNvPr id="8" name="Teardrop 7">
            <a:extLst>
              <a:ext uri="{FF2B5EF4-FFF2-40B4-BE49-F238E27FC236}">
                <a16:creationId xmlns:a16="http://schemas.microsoft.com/office/drawing/2014/main" id="{B22C4AB2-345C-454F-9074-361C9E1B615B}"/>
              </a:ext>
            </a:extLst>
          </p:cNvPr>
          <p:cNvSpPr/>
          <p:nvPr/>
        </p:nvSpPr>
        <p:spPr>
          <a:xfrm rot="19308115">
            <a:off x="3889375" y="2386014"/>
            <a:ext cx="1174750" cy="1125537"/>
          </a:xfrm>
          <a:prstGeom prst="teardrop">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err="1">
                <a:solidFill>
                  <a:srgbClr val="000000"/>
                </a:solidFill>
                <a:effectLst>
                  <a:outerShdw blurRad="38100" dist="38100" dir="2700000" algn="tl">
                    <a:srgbClr val="000000">
                      <a:alpha val="43137"/>
                    </a:srgbClr>
                  </a:outerShdw>
                </a:effectLst>
              </a:rPr>
              <a:t>Nutrie-nts</a:t>
            </a:r>
            <a:endParaRPr lang="en-AU" sz="1600">
              <a:solidFill>
                <a:srgbClr val="000000"/>
              </a:solidFill>
              <a:effectLst>
                <a:outerShdw blurRad="38100" dist="38100" dir="2700000" algn="tl">
                  <a:srgbClr val="000000">
                    <a:alpha val="43137"/>
                  </a:srgbClr>
                </a:outerShdw>
              </a:effectLst>
            </a:endParaRPr>
          </a:p>
        </p:txBody>
      </p:sp>
      <p:sp>
        <p:nvSpPr>
          <p:cNvPr id="9" name="Teardrop 8">
            <a:extLst>
              <a:ext uri="{FF2B5EF4-FFF2-40B4-BE49-F238E27FC236}">
                <a16:creationId xmlns:a16="http://schemas.microsoft.com/office/drawing/2014/main" id="{94A60B64-C02C-B143-BDED-0B8D447444A4}"/>
              </a:ext>
            </a:extLst>
          </p:cNvPr>
          <p:cNvSpPr/>
          <p:nvPr/>
        </p:nvSpPr>
        <p:spPr>
          <a:xfrm rot="18890259">
            <a:off x="4956176" y="2559051"/>
            <a:ext cx="1236662" cy="1125537"/>
          </a:xfrm>
          <a:prstGeom prst="teardrop">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err="1">
                <a:solidFill>
                  <a:srgbClr val="000000"/>
                </a:solidFill>
                <a:effectLst>
                  <a:outerShdw blurRad="38100" dist="38100" dir="2700000" algn="tl">
                    <a:srgbClr val="000000">
                      <a:alpha val="43137"/>
                    </a:srgbClr>
                  </a:outerShdw>
                </a:effectLst>
              </a:rPr>
              <a:t>Electo-lytes</a:t>
            </a:r>
            <a:endParaRPr lang="en-AU" sz="1600">
              <a:solidFill>
                <a:srgbClr val="000000"/>
              </a:solidFill>
              <a:effectLst>
                <a:outerShdw blurRad="38100" dist="38100" dir="2700000" algn="tl">
                  <a:srgbClr val="000000">
                    <a:alpha val="43137"/>
                  </a:srgbClr>
                </a:outerShdw>
              </a:effectLst>
            </a:endParaRPr>
          </a:p>
        </p:txBody>
      </p:sp>
      <p:sp>
        <p:nvSpPr>
          <p:cNvPr id="10" name="Teardrop 9">
            <a:extLst>
              <a:ext uri="{FF2B5EF4-FFF2-40B4-BE49-F238E27FC236}">
                <a16:creationId xmlns:a16="http://schemas.microsoft.com/office/drawing/2014/main" id="{1BD4229F-7D69-1E41-9539-B563E79DAD63}"/>
              </a:ext>
            </a:extLst>
          </p:cNvPr>
          <p:cNvSpPr/>
          <p:nvPr/>
        </p:nvSpPr>
        <p:spPr>
          <a:xfrm rot="18890259">
            <a:off x="7320757" y="2826545"/>
            <a:ext cx="1187450" cy="1125537"/>
          </a:xfrm>
          <a:prstGeom prst="teardrop">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600">
                <a:solidFill>
                  <a:srgbClr val="000000"/>
                </a:solidFill>
                <a:effectLst>
                  <a:outerShdw blurRad="38100" dist="38100" dir="2700000" algn="tl">
                    <a:srgbClr val="000000">
                      <a:alpha val="43137"/>
                    </a:srgbClr>
                  </a:outerShdw>
                </a:effectLst>
              </a:rPr>
              <a:t>MMP’s</a:t>
            </a:r>
          </a:p>
        </p:txBody>
      </p:sp>
      <p:sp>
        <p:nvSpPr>
          <p:cNvPr id="11" name="Teardrop 10">
            <a:extLst>
              <a:ext uri="{FF2B5EF4-FFF2-40B4-BE49-F238E27FC236}">
                <a16:creationId xmlns:a16="http://schemas.microsoft.com/office/drawing/2014/main" id="{6D823E48-4CEE-164E-87CF-A2078CF0F690}"/>
              </a:ext>
            </a:extLst>
          </p:cNvPr>
          <p:cNvSpPr/>
          <p:nvPr/>
        </p:nvSpPr>
        <p:spPr>
          <a:xfrm rot="18890259">
            <a:off x="8411369" y="2996406"/>
            <a:ext cx="1060450" cy="1125538"/>
          </a:xfrm>
          <a:prstGeom prst="teardrop">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a:solidFill>
                  <a:srgbClr val="000000"/>
                </a:solidFill>
                <a:effectLst>
                  <a:outerShdw blurRad="38100" dist="38100" dir="2700000" algn="tl">
                    <a:srgbClr val="000000">
                      <a:alpha val="43137"/>
                    </a:srgbClr>
                  </a:outerShdw>
                </a:effectLst>
              </a:rPr>
              <a:t>WBC</a:t>
            </a:r>
          </a:p>
        </p:txBody>
      </p:sp>
      <p:sp>
        <p:nvSpPr>
          <p:cNvPr id="13" name="Teardrop 12">
            <a:extLst>
              <a:ext uri="{FF2B5EF4-FFF2-40B4-BE49-F238E27FC236}">
                <a16:creationId xmlns:a16="http://schemas.microsoft.com/office/drawing/2014/main" id="{5393A914-AF1C-8548-AD33-4911A2A67435}"/>
              </a:ext>
            </a:extLst>
          </p:cNvPr>
          <p:cNvSpPr/>
          <p:nvPr/>
        </p:nvSpPr>
        <p:spPr>
          <a:xfrm rot="18890259">
            <a:off x="9448801" y="3148014"/>
            <a:ext cx="1287463" cy="1125537"/>
          </a:xfrm>
          <a:prstGeom prst="teardrop">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200" err="1">
                <a:solidFill>
                  <a:srgbClr val="000000"/>
                </a:solidFill>
                <a:effectLst>
                  <a:outerShdw blurRad="38100" dist="38100" dir="2700000" algn="tl">
                    <a:srgbClr val="000000">
                      <a:alpha val="43137"/>
                    </a:srgbClr>
                  </a:outerShdw>
                </a:effectLst>
              </a:rPr>
              <a:t>Inflamm</a:t>
            </a:r>
            <a:r>
              <a:rPr lang="en-AU" sz="1200">
                <a:solidFill>
                  <a:srgbClr val="000000"/>
                </a:solidFill>
                <a:effectLst>
                  <a:outerShdw blurRad="38100" dist="38100" dir="2700000" algn="tl">
                    <a:srgbClr val="000000">
                      <a:alpha val="43137"/>
                    </a:srgbClr>
                  </a:outerShdw>
                </a:effectLst>
              </a:rPr>
              <a:t> mediators </a:t>
            </a:r>
          </a:p>
          <a:p>
            <a:pPr algn="ctr" eaLnBrk="1" hangingPunct="1">
              <a:defRPr/>
            </a:pPr>
            <a:r>
              <a:rPr lang="en-AU" sz="1200">
                <a:solidFill>
                  <a:srgbClr val="000000"/>
                </a:solidFill>
                <a:effectLst>
                  <a:outerShdw blurRad="38100" dist="38100" dir="2700000" algn="tl">
                    <a:srgbClr val="000000">
                      <a:alpha val="43137"/>
                    </a:srgbClr>
                  </a:outerShdw>
                </a:effectLst>
              </a:rPr>
              <a:t>Cytokines</a:t>
            </a:r>
          </a:p>
        </p:txBody>
      </p:sp>
      <p:sp>
        <p:nvSpPr>
          <p:cNvPr id="14" name="Teardrop 13">
            <a:extLst>
              <a:ext uri="{FF2B5EF4-FFF2-40B4-BE49-F238E27FC236}">
                <a16:creationId xmlns:a16="http://schemas.microsoft.com/office/drawing/2014/main" id="{4F5881D2-4668-B244-9C53-8F99C70187F4}"/>
              </a:ext>
            </a:extLst>
          </p:cNvPr>
          <p:cNvSpPr/>
          <p:nvPr/>
        </p:nvSpPr>
        <p:spPr>
          <a:xfrm rot="18890259">
            <a:off x="6177757" y="2666207"/>
            <a:ext cx="1187450" cy="1125537"/>
          </a:xfrm>
          <a:prstGeom prst="teardrop">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a:solidFill>
                  <a:srgbClr val="000000"/>
                </a:solidFill>
                <a:effectLst>
                  <a:outerShdw blurRad="38100" dist="38100" dir="2700000" algn="tl">
                    <a:srgbClr val="000000">
                      <a:alpha val="43137"/>
                    </a:srgbClr>
                  </a:outerShdw>
                </a:effectLst>
              </a:rPr>
              <a:t>G </a:t>
            </a:r>
          </a:p>
          <a:p>
            <a:pPr algn="ctr" eaLnBrk="1" hangingPunct="1">
              <a:defRPr/>
            </a:pPr>
            <a:r>
              <a:rPr lang="en-AU" sz="1600">
                <a:solidFill>
                  <a:srgbClr val="000000"/>
                </a:solidFill>
                <a:effectLst>
                  <a:outerShdw blurRad="38100" dist="38100" dir="2700000" algn="tl">
                    <a:srgbClr val="000000">
                      <a:alpha val="43137"/>
                    </a:srgbClr>
                  </a:outerShdw>
                </a:effectLst>
              </a:rPr>
              <a:t>factors</a:t>
            </a:r>
          </a:p>
        </p:txBody>
      </p:sp>
      <p:sp>
        <p:nvSpPr>
          <p:cNvPr id="6" name="Footer Placeholder 5">
            <a:extLst>
              <a:ext uri="{FF2B5EF4-FFF2-40B4-BE49-F238E27FC236}">
                <a16:creationId xmlns:a16="http://schemas.microsoft.com/office/drawing/2014/main" id="{7461B82A-DB78-1940-A148-C7C5242FB689}"/>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2889042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7">
            <a:extLst>
              <a:ext uri="{FF2B5EF4-FFF2-40B4-BE49-F238E27FC236}">
                <a16:creationId xmlns:a16="http://schemas.microsoft.com/office/drawing/2014/main" id="{EE2EAB6C-BB78-BD44-A979-5B44C17126F2}"/>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970BA84E-6FB0-4B42-8105-F69F47B0A5A1}" type="slidenum">
              <a:rPr lang="en-AU" altLang="en-US" smtClean="0">
                <a:solidFill>
                  <a:srgbClr val="045C75"/>
                </a:solidFill>
              </a:rPr>
              <a:pPr eaLnBrk="1" hangingPunct="1">
                <a:defRPr/>
              </a:pPr>
              <a:t>18</a:t>
            </a:fld>
            <a:endParaRPr lang="en-AU" altLang="en-US">
              <a:solidFill>
                <a:srgbClr val="045C75"/>
              </a:solidFill>
            </a:endParaRPr>
          </a:p>
        </p:txBody>
      </p:sp>
      <p:sp>
        <p:nvSpPr>
          <p:cNvPr id="190466" name="Rectangle 2">
            <a:extLst>
              <a:ext uri="{FF2B5EF4-FFF2-40B4-BE49-F238E27FC236}">
                <a16:creationId xmlns:a16="http://schemas.microsoft.com/office/drawing/2014/main" id="{7FE74CB4-FB0E-3741-A768-D3F63CDC28B6}"/>
              </a:ext>
            </a:extLst>
          </p:cNvPr>
          <p:cNvSpPr>
            <a:spLocks noGrp="1"/>
          </p:cNvSpPr>
          <p:nvPr>
            <p:ph type="title"/>
          </p:nvPr>
        </p:nvSpPr>
        <p:spPr>
          <a:xfrm>
            <a:off x="1981200" y="704850"/>
            <a:ext cx="8496650" cy="1143000"/>
          </a:xfrm>
          <a:ln>
            <a:miter lim="800000"/>
            <a:headEnd/>
            <a:tailEnd/>
          </a:ln>
        </p:spPr>
        <p:txBody>
          <a:bodyPr>
            <a:noAutofit/>
          </a:bodyPr>
          <a:lstStyle/>
          <a:p>
            <a:pPr algn="ctr">
              <a:defRPr/>
            </a:pPr>
            <a:r>
              <a:rPr lang="en-AU">
                <a:latin typeface="Tahoma" pitchFamily="34" charset="0"/>
                <a:ea typeface="Tahoma" pitchFamily="34" charset="0"/>
                <a:cs typeface="Tahoma" pitchFamily="34" charset="0"/>
              </a:rPr>
              <a:t>Non-healing wound exudate - Adverse Wound Healing</a:t>
            </a:r>
          </a:p>
        </p:txBody>
      </p:sp>
      <p:sp>
        <p:nvSpPr>
          <p:cNvPr id="190467" name="Line 3">
            <a:extLst>
              <a:ext uri="{FF2B5EF4-FFF2-40B4-BE49-F238E27FC236}">
                <a16:creationId xmlns:a16="http://schemas.microsoft.com/office/drawing/2014/main" id="{816BB855-C4CF-4D40-8372-22491486F2C4}"/>
              </a:ext>
            </a:extLst>
          </p:cNvPr>
          <p:cNvSpPr>
            <a:spLocks noChangeShapeType="1"/>
          </p:cNvSpPr>
          <p:nvPr/>
        </p:nvSpPr>
        <p:spPr bwMode="auto">
          <a:xfrm>
            <a:off x="1752600" y="4343400"/>
            <a:ext cx="2438400" cy="0"/>
          </a:xfrm>
          <a:prstGeom prst="line">
            <a:avLst/>
          </a:prstGeom>
          <a:noFill/>
          <a:ln w="25400">
            <a:solidFill>
              <a:schemeClr val="tx1"/>
            </a:solidFill>
            <a:round/>
            <a:headEnd/>
            <a:tailEnd/>
          </a:ln>
          <a:effectLst/>
        </p:spPr>
        <p:txBody>
          <a:bodyPr/>
          <a:lstStyle/>
          <a:p>
            <a:pPr algn="ctr" eaLnBrk="1" hangingPunct="1">
              <a:defRPr/>
            </a:pPr>
            <a:endParaRPr lang="en-AU">
              <a:effectLst>
                <a:outerShdw blurRad="38100" dist="38100" dir="2700000" algn="tl">
                  <a:srgbClr val="000000">
                    <a:alpha val="43137"/>
                  </a:srgbClr>
                </a:outerShdw>
              </a:effectLst>
            </a:endParaRPr>
          </a:p>
        </p:txBody>
      </p:sp>
      <p:sp>
        <p:nvSpPr>
          <p:cNvPr id="190468" name="Freeform 4">
            <a:extLst>
              <a:ext uri="{FF2B5EF4-FFF2-40B4-BE49-F238E27FC236}">
                <a16:creationId xmlns:a16="http://schemas.microsoft.com/office/drawing/2014/main" id="{05EAE2F6-1500-EF44-AF12-C5BD0F0672D5}"/>
              </a:ext>
            </a:extLst>
          </p:cNvPr>
          <p:cNvSpPr>
            <a:spLocks/>
          </p:cNvSpPr>
          <p:nvPr/>
        </p:nvSpPr>
        <p:spPr bwMode="auto">
          <a:xfrm>
            <a:off x="4191000" y="4343401"/>
            <a:ext cx="3163888" cy="739775"/>
          </a:xfrm>
          <a:custGeom>
            <a:avLst/>
            <a:gdLst/>
            <a:ahLst/>
            <a:cxnLst>
              <a:cxn ang="0">
                <a:pos x="0" y="18"/>
              </a:cxn>
              <a:cxn ang="0">
                <a:pos x="137" y="201"/>
              </a:cxn>
              <a:cxn ang="0">
                <a:pos x="229" y="283"/>
              </a:cxn>
              <a:cxn ang="0">
                <a:pos x="320" y="338"/>
              </a:cxn>
              <a:cxn ang="0">
                <a:pos x="521" y="411"/>
              </a:cxn>
              <a:cxn ang="0">
                <a:pos x="896" y="466"/>
              </a:cxn>
              <a:cxn ang="0">
                <a:pos x="1170" y="439"/>
              </a:cxn>
              <a:cxn ang="0">
                <a:pos x="1381" y="357"/>
              </a:cxn>
              <a:cxn ang="0">
                <a:pos x="1435" y="347"/>
              </a:cxn>
              <a:cxn ang="0">
                <a:pos x="1490" y="329"/>
              </a:cxn>
              <a:cxn ang="0">
                <a:pos x="1545" y="256"/>
              </a:cxn>
              <a:cxn ang="0">
                <a:pos x="1829" y="137"/>
              </a:cxn>
              <a:cxn ang="0">
                <a:pos x="1929" y="101"/>
              </a:cxn>
              <a:cxn ang="0">
                <a:pos x="1975" y="55"/>
              </a:cxn>
              <a:cxn ang="0">
                <a:pos x="1993" y="0"/>
              </a:cxn>
            </a:cxnLst>
            <a:rect l="0" t="0" r="r" b="b"/>
            <a:pathLst>
              <a:path w="1993" h="466">
                <a:moveTo>
                  <a:pt x="0" y="18"/>
                </a:moveTo>
                <a:cubicBezTo>
                  <a:pt x="52" y="72"/>
                  <a:pt x="89" y="143"/>
                  <a:pt x="137" y="201"/>
                </a:cubicBezTo>
                <a:cubicBezTo>
                  <a:pt x="166" y="237"/>
                  <a:pt x="184" y="268"/>
                  <a:pt x="229" y="283"/>
                </a:cubicBezTo>
                <a:cubicBezTo>
                  <a:pt x="257" y="313"/>
                  <a:pt x="281" y="323"/>
                  <a:pt x="320" y="338"/>
                </a:cubicBezTo>
                <a:cubicBezTo>
                  <a:pt x="370" y="390"/>
                  <a:pt x="454" y="394"/>
                  <a:pt x="521" y="411"/>
                </a:cubicBezTo>
                <a:cubicBezTo>
                  <a:pt x="642" y="442"/>
                  <a:pt x="772" y="449"/>
                  <a:pt x="896" y="466"/>
                </a:cubicBezTo>
                <a:cubicBezTo>
                  <a:pt x="992" y="460"/>
                  <a:pt x="1076" y="452"/>
                  <a:pt x="1170" y="439"/>
                </a:cubicBezTo>
                <a:cubicBezTo>
                  <a:pt x="1242" y="416"/>
                  <a:pt x="1309" y="381"/>
                  <a:pt x="1381" y="357"/>
                </a:cubicBezTo>
                <a:cubicBezTo>
                  <a:pt x="1398" y="351"/>
                  <a:pt x="1417" y="352"/>
                  <a:pt x="1435" y="347"/>
                </a:cubicBezTo>
                <a:cubicBezTo>
                  <a:pt x="1454" y="342"/>
                  <a:pt x="1490" y="329"/>
                  <a:pt x="1490" y="329"/>
                </a:cubicBezTo>
                <a:cubicBezTo>
                  <a:pt x="1502" y="293"/>
                  <a:pt x="1513" y="277"/>
                  <a:pt x="1545" y="256"/>
                </a:cubicBezTo>
                <a:cubicBezTo>
                  <a:pt x="1601" y="172"/>
                  <a:pt x="1737" y="155"/>
                  <a:pt x="1829" y="137"/>
                </a:cubicBezTo>
                <a:cubicBezTo>
                  <a:pt x="1862" y="120"/>
                  <a:pt x="1894" y="113"/>
                  <a:pt x="1929" y="101"/>
                </a:cubicBezTo>
                <a:cubicBezTo>
                  <a:pt x="1954" y="84"/>
                  <a:pt x="1963" y="83"/>
                  <a:pt x="1975" y="55"/>
                </a:cubicBezTo>
                <a:cubicBezTo>
                  <a:pt x="1983" y="37"/>
                  <a:pt x="1993" y="0"/>
                  <a:pt x="1993" y="0"/>
                </a:cubicBezTo>
              </a:path>
            </a:pathLst>
          </a:custGeom>
          <a:noFill/>
          <a:ln w="25400">
            <a:solidFill>
              <a:schemeClr val="tx1"/>
            </a:solidFill>
            <a:round/>
            <a:headEnd/>
            <a:tailEnd/>
          </a:ln>
          <a:effectLst/>
        </p:spPr>
        <p:txBody>
          <a:bodyPr/>
          <a:lstStyle/>
          <a:p>
            <a:pPr algn="ctr" eaLnBrk="1" hangingPunct="1">
              <a:defRPr/>
            </a:pPr>
            <a:endParaRPr lang="en-AU">
              <a:effectLst>
                <a:outerShdw blurRad="38100" dist="38100" dir="2700000" algn="tl">
                  <a:srgbClr val="000000">
                    <a:alpha val="43137"/>
                  </a:srgbClr>
                </a:outerShdw>
              </a:effectLst>
            </a:endParaRPr>
          </a:p>
        </p:txBody>
      </p:sp>
      <p:sp>
        <p:nvSpPr>
          <p:cNvPr id="190469" name="Line 5">
            <a:extLst>
              <a:ext uri="{FF2B5EF4-FFF2-40B4-BE49-F238E27FC236}">
                <a16:creationId xmlns:a16="http://schemas.microsoft.com/office/drawing/2014/main" id="{735BDDA5-03C3-7D49-82CB-C036DA00F611}"/>
              </a:ext>
            </a:extLst>
          </p:cNvPr>
          <p:cNvSpPr>
            <a:spLocks noChangeShapeType="1"/>
          </p:cNvSpPr>
          <p:nvPr/>
        </p:nvSpPr>
        <p:spPr bwMode="auto">
          <a:xfrm flipV="1">
            <a:off x="7391400" y="4343400"/>
            <a:ext cx="2590800" cy="0"/>
          </a:xfrm>
          <a:prstGeom prst="line">
            <a:avLst/>
          </a:prstGeom>
          <a:noFill/>
          <a:ln w="22225">
            <a:solidFill>
              <a:srgbClr val="000000"/>
            </a:solidFill>
            <a:round/>
            <a:headEnd/>
            <a:tailEnd/>
          </a:ln>
          <a:effectLst/>
        </p:spPr>
        <p:txBody>
          <a:bodyPr/>
          <a:lstStyle/>
          <a:p>
            <a:pPr algn="ctr" eaLnBrk="1" hangingPunct="1">
              <a:defRPr/>
            </a:pPr>
            <a:endParaRPr lang="en-AU">
              <a:effectLst>
                <a:outerShdw blurRad="38100" dist="38100" dir="2700000" algn="tl">
                  <a:srgbClr val="000000">
                    <a:alpha val="43137"/>
                  </a:srgbClr>
                </a:outerShdw>
              </a:effectLst>
            </a:endParaRPr>
          </a:p>
        </p:txBody>
      </p:sp>
      <p:sp>
        <p:nvSpPr>
          <p:cNvPr id="190470" name="Freeform 6">
            <a:extLst>
              <a:ext uri="{FF2B5EF4-FFF2-40B4-BE49-F238E27FC236}">
                <a16:creationId xmlns:a16="http://schemas.microsoft.com/office/drawing/2014/main" id="{47EA3D87-9B77-EA42-98AA-D0F439034B64}"/>
              </a:ext>
            </a:extLst>
          </p:cNvPr>
          <p:cNvSpPr>
            <a:spLocks/>
          </p:cNvSpPr>
          <p:nvPr/>
        </p:nvSpPr>
        <p:spPr bwMode="auto">
          <a:xfrm>
            <a:off x="3917659" y="4035114"/>
            <a:ext cx="4202883" cy="975032"/>
          </a:xfrm>
          <a:custGeom>
            <a:avLst/>
            <a:gdLst/>
            <a:ahLst/>
            <a:cxnLst>
              <a:cxn ang="0">
                <a:pos x="0" y="110"/>
              </a:cxn>
              <a:cxn ang="0">
                <a:pos x="201" y="247"/>
              </a:cxn>
              <a:cxn ang="0">
                <a:pos x="366" y="384"/>
              </a:cxn>
              <a:cxn ang="0">
                <a:pos x="539" y="403"/>
              </a:cxn>
              <a:cxn ang="0">
                <a:pos x="667" y="430"/>
              </a:cxn>
              <a:cxn ang="0">
                <a:pos x="1015" y="403"/>
              </a:cxn>
              <a:cxn ang="0">
                <a:pos x="1079" y="329"/>
              </a:cxn>
              <a:cxn ang="0">
                <a:pos x="1106" y="348"/>
              </a:cxn>
              <a:cxn ang="0">
                <a:pos x="1179" y="366"/>
              </a:cxn>
              <a:cxn ang="0">
                <a:pos x="1307" y="265"/>
              </a:cxn>
              <a:cxn ang="0">
                <a:pos x="1408" y="110"/>
              </a:cxn>
              <a:cxn ang="0">
                <a:pos x="1508" y="92"/>
              </a:cxn>
              <a:cxn ang="0">
                <a:pos x="1545" y="73"/>
              </a:cxn>
              <a:cxn ang="0">
                <a:pos x="1591" y="28"/>
              </a:cxn>
              <a:cxn ang="0">
                <a:pos x="1691" y="0"/>
              </a:cxn>
              <a:cxn ang="0">
                <a:pos x="1737" y="19"/>
              </a:cxn>
            </a:cxnLst>
            <a:rect l="0" t="0" r="r" b="b"/>
            <a:pathLst>
              <a:path w="1737" h="445">
                <a:moveTo>
                  <a:pt x="0" y="110"/>
                </a:moveTo>
                <a:cubicBezTo>
                  <a:pt x="22" y="223"/>
                  <a:pt x="100" y="233"/>
                  <a:pt x="201" y="247"/>
                </a:cubicBezTo>
                <a:cubicBezTo>
                  <a:pt x="264" y="312"/>
                  <a:pt x="261" y="370"/>
                  <a:pt x="366" y="384"/>
                </a:cubicBezTo>
                <a:cubicBezTo>
                  <a:pt x="424" y="392"/>
                  <a:pt x="539" y="403"/>
                  <a:pt x="539" y="403"/>
                </a:cubicBezTo>
                <a:cubicBezTo>
                  <a:pt x="581" y="417"/>
                  <a:pt x="623" y="423"/>
                  <a:pt x="667" y="430"/>
                </a:cubicBezTo>
                <a:cubicBezTo>
                  <a:pt x="997" y="411"/>
                  <a:pt x="885" y="445"/>
                  <a:pt x="1015" y="403"/>
                </a:cubicBezTo>
                <a:cubicBezTo>
                  <a:pt x="1057" y="339"/>
                  <a:pt x="1033" y="360"/>
                  <a:pt x="1079" y="329"/>
                </a:cubicBezTo>
                <a:cubicBezTo>
                  <a:pt x="1088" y="335"/>
                  <a:pt x="1096" y="344"/>
                  <a:pt x="1106" y="348"/>
                </a:cubicBezTo>
                <a:cubicBezTo>
                  <a:pt x="1130" y="357"/>
                  <a:pt x="1179" y="366"/>
                  <a:pt x="1179" y="366"/>
                </a:cubicBezTo>
                <a:cubicBezTo>
                  <a:pt x="1216" y="354"/>
                  <a:pt x="1276" y="298"/>
                  <a:pt x="1307" y="265"/>
                </a:cubicBezTo>
                <a:cubicBezTo>
                  <a:pt x="1321" y="224"/>
                  <a:pt x="1362" y="123"/>
                  <a:pt x="1408" y="110"/>
                </a:cubicBezTo>
                <a:cubicBezTo>
                  <a:pt x="1440" y="100"/>
                  <a:pt x="1475" y="100"/>
                  <a:pt x="1508" y="92"/>
                </a:cubicBezTo>
                <a:cubicBezTo>
                  <a:pt x="1520" y="86"/>
                  <a:pt x="1534" y="81"/>
                  <a:pt x="1545" y="73"/>
                </a:cubicBezTo>
                <a:cubicBezTo>
                  <a:pt x="1562" y="60"/>
                  <a:pt x="1571" y="35"/>
                  <a:pt x="1591" y="28"/>
                </a:cubicBezTo>
                <a:cubicBezTo>
                  <a:pt x="1660" y="4"/>
                  <a:pt x="1627" y="13"/>
                  <a:pt x="1691" y="0"/>
                </a:cubicBezTo>
                <a:cubicBezTo>
                  <a:pt x="1732" y="10"/>
                  <a:pt x="1720" y="0"/>
                  <a:pt x="1737" y="19"/>
                </a:cubicBezTo>
              </a:path>
            </a:pathLst>
          </a:custGeom>
          <a:solidFill>
            <a:srgbClr val="FFCC00"/>
          </a:solidFill>
          <a:ln w="38100">
            <a:solidFill>
              <a:srgbClr val="FFCC00"/>
            </a:solidFill>
            <a:round/>
            <a:headEnd/>
            <a:tailEnd/>
          </a:ln>
          <a:effectLst/>
        </p:spPr>
        <p:txBody>
          <a:bodyPr/>
          <a:lstStyle/>
          <a:p>
            <a:pPr algn="ctr" eaLnBrk="1" hangingPunct="1">
              <a:defRPr/>
            </a:pPr>
            <a:endParaRPr lang="en-AU">
              <a:effectLst>
                <a:outerShdw blurRad="38100" dist="38100" dir="2700000" algn="tl">
                  <a:srgbClr val="000000">
                    <a:alpha val="43137"/>
                  </a:srgbClr>
                </a:outerShdw>
              </a:effectLst>
            </a:endParaRPr>
          </a:p>
        </p:txBody>
      </p:sp>
      <p:sp>
        <p:nvSpPr>
          <p:cNvPr id="52231" name="AutoShape 7">
            <a:extLst>
              <a:ext uri="{FF2B5EF4-FFF2-40B4-BE49-F238E27FC236}">
                <a16:creationId xmlns:a16="http://schemas.microsoft.com/office/drawing/2014/main" id="{C4EC0146-3E89-2D43-863C-B5C2D08B0812}"/>
              </a:ext>
            </a:extLst>
          </p:cNvPr>
          <p:cNvSpPr>
            <a:spLocks noChangeArrowheads="1"/>
          </p:cNvSpPr>
          <p:nvPr/>
        </p:nvSpPr>
        <p:spPr bwMode="auto">
          <a:xfrm>
            <a:off x="4495800" y="5257800"/>
            <a:ext cx="2667000" cy="1371600"/>
          </a:xfrm>
          <a:prstGeom prst="upArrowCallout">
            <a:avLst>
              <a:gd name="adj1" fmla="val 48611"/>
              <a:gd name="adj2" fmla="val 48611"/>
              <a:gd name="adj3" fmla="val 16667"/>
              <a:gd name="adj4" fmla="val 66667"/>
            </a:avLst>
          </a:prstGeom>
          <a:solidFill>
            <a:schemeClr val="accent2"/>
          </a:solidFill>
          <a:ln w="9525">
            <a:solidFill>
              <a:schemeClr val="tx1"/>
            </a:solidFill>
            <a:miter lim="800000"/>
            <a:headEnd/>
            <a:tailEnd/>
          </a:ln>
        </p:spPr>
        <p:txBody>
          <a:bodyPr wrap="none" anchor="ct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AU" altLang="en-US" sz="1800">
                <a:latin typeface="Tahoma" panose="020B0604030504040204" pitchFamily="34" charset="0"/>
              </a:rPr>
              <a:t>Protein loss, </a:t>
            </a:r>
          </a:p>
          <a:p>
            <a:pPr algn="ctr" eaLnBrk="1" hangingPunct="1">
              <a:spcBef>
                <a:spcPct val="0"/>
              </a:spcBef>
              <a:buClrTx/>
              <a:buSzTx/>
              <a:buFontTx/>
              <a:buNone/>
            </a:pPr>
            <a:r>
              <a:rPr lang="en-AU" altLang="en-US" sz="1800">
                <a:latin typeface="Tahoma" panose="020B0604030504040204" pitchFamily="34" charset="0"/>
              </a:rPr>
              <a:t>skin damage, oedema,</a:t>
            </a:r>
          </a:p>
          <a:p>
            <a:pPr algn="ctr" eaLnBrk="1" hangingPunct="1">
              <a:spcBef>
                <a:spcPct val="0"/>
              </a:spcBef>
              <a:buClrTx/>
              <a:buSzTx/>
              <a:buFontTx/>
              <a:buNone/>
            </a:pPr>
            <a:r>
              <a:rPr lang="en-AU" altLang="en-US" sz="1800">
                <a:latin typeface="Tahoma" panose="020B0604030504040204" pitchFamily="34" charset="0"/>
              </a:rPr>
              <a:t>medium for bacteria</a:t>
            </a:r>
          </a:p>
        </p:txBody>
      </p:sp>
      <p:sp>
        <p:nvSpPr>
          <p:cNvPr id="52232" name="AutoShape 8">
            <a:extLst>
              <a:ext uri="{FF2B5EF4-FFF2-40B4-BE49-F238E27FC236}">
                <a16:creationId xmlns:a16="http://schemas.microsoft.com/office/drawing/2014/main" id="{99DFB2E1-B32A-BA4C-9AF1-ADFEABF96A92}"/>
              </a:ext>
            </a:extLst>
          </p:cNvPr>
          <p:cNvSpPr>
            <a:spLocks noChangeArrowheads="1"/>
          </p:cNvSpPr>
          <p:nvPr/>
        </p:nvSpPr>
        <p:spPr bwMode="auto">
          <a:xfrm>
            <a:off x="986946" y="2971800"/>
            <a:ext cx="2823054" cy="1905000"/>
          </a:xfrm>
          <a:prstGeom prst="rightArrowCallout">
            <a:avLst>
              <a:gd name="adj1" fmla="val 25000"/>
              <a:gd name="adj2" fmla="val 25000"/>
              <a:gd name="adj3" fmla="val 20000"/>
              <a:gd name="adj4" fmla="val 66667"/>
            </a:avLst>
          </a:prstGeom>
          <a:solidFill>
            <a:srgbClr val="FF9933"/>
          </a:solidFill>
          <a:ln w="9525">
            <a:solidFill>
              <a:schemeClr val="tx1"/>
            </a:solidFill>
            <a:miter lim="800000"/>
            <a:headEnd/>
            <a:tailEnd/>
          </a:ln>
        </p:spPr>
        <p:txBody>
          <a:bodyPr wrap="none" anchor="ct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AU" altLang="en-US" sz="1800" dirty="0">
                <a:latin typeface="Tahoma" panose="020B0604030504040204" pitchFamily="34" charset="0"/>
              </a:rPr>
              <a:t>Interferes with</a:t>
            </a:r>
          </a:p>
          <a:p>
            <a:pPr algn="ctr" eaLnBrk="1" hangingPunct="1">
              <a:spcBef>
                <a:spcPct val="0"/>
              </a:spcBef>
              <a:buClrTx/>
              <a:buSzTx/>
              <a:buFontTx/>
              <a:buNone/>
            </a:pPr>
            <a:r>
              <a:rPr lang="en-AU" altLang="en-US" sz="1800" dirty="0">
                <a:latin typeface="Tahoma" panose="020B0604030504040204" pitchFamily="34" charset="0"/>
              </a:rPr>
              <a:t>availability</a:t>
            </a:r>
          </a:p>
          <a:p>
            <a:pPr algn="ctr" eaLnBrk="1" hangingPunct="1">
              <a:spcBef>
                <a:spcPct val="0"/>
              </a:spcBef>
              <a:buClrTx/>
              <a:buSzTx/>
              <a:buFontTx/>
              <a:buNone/>
            </a:pPr>
            <a:r>
              <a:rPr lang="en-AU" altLang="en-US" sz="1800" dirty="0">
                <a:latin typeface="Tahoma" panose="020B0604030504040204" pitchFamily="34" charset="0"/>
              </a:rPr>
              <a:t>of</a:t>
            </a:r>
          </a:p>
          <a:p>
            <a:pPr algn="ctr" eaLnBrk="1" hangingPunct="1">
              <a:spcBef>
                <a:spcPct val="0"/>
              </a:spcBef>
              <a:buClrTx/>
              <a:buSzTx/>
              <a:buFontTx/>
              <a:buNone/>
            </a:pPr>
            <a:r>
              <a:rPr lang="en-AU" altLang="en-US" sz="1800" dirty="0">
                <a:latin typeface="Tahoma" panose="020B0604030504040204" pitchFamily="34" charset="0"/>
              </a:rPr>
              <a:t>growth</a:t>
            </a:r>
          </a:p>
          <a:p>
            <a:pPr algn="ctr" eaLnBrk="1" hangingPunct="1">
              <a:spcBef>
                <a:spcPct val="0"/>
              </a:spcBef>
              <a:buClrTx/>
              <a:buSzTx/>
              <a:buFontTx/>
              <a:buNone/>
            </a:pPr>
            <a:r>
              <a:rPr lang="en-AU" altLang="en-US" sz="1800" dirty="0">
                <a:latin typeface="Tahoma" panose="020B0604030504040204" pitchFamily="34" charset="0"/>
              </a:rPr>
              <a:t>factors</a:t>
            </a:r>
          </a:p>
        </p:txBody>
      </p:sp>
      <p:sp>
        <p:nvSpPr>
          <p:cNvPr id="52233" name="AutoShape 9">
            <a:extLst>
              <a:ext uri="{FF2B5EF4-FFF2-40B4-BE49-F238E27FC236}">
                <a16:creationId xmlns:a16="http://schemas.microsoft.com/office/drawing/2014/main" id="{A6738E3F-C3BE-8846-847A-23CBE1C7DA5E}"/>
              </a:ext>
            </a:extLst>
          </p:cNvPr>
          <p:cNvSpPr>
            <a:spLocks noChangeArrowheads="1"/>
          </p:cNvSpPr>
          <p:nvPr/>
        </p:nvSpPr>
        <p:spPr bwMode="auto">
          <a:xfrm>
            <a:off x="8382001" y="2964174"/>
            <a:ext cx="3120885" cy="1749114"/>
          </a:xfrm>
          <a:prstGeom prst="leftArrowCallout">
            <a:avLst>
              <a:gd name="adj1" fmla="val 25000"/>
              <a:gd name="adj2" fmla="val 25000"/>
              <a:gd name="adj3" fmla="val 28571"/>
              <a:gd name="adj4" fmla="val 66667"/>
            </a:avLst>
          </a:prstGeom>
          <a:solidFill>
            <a:srgbClr val="CCFFCC"/>
          </a:solidFill>
          <a:ln w="9525">
            <a:solidFill>
              <a:schemeClr val="tx1"/>
            </a:solidFill>
            <a:miter lim="800000"/>
            <a:headEnd/>
            <a:tailEnd/>
          </a:ln>
        </p:spPr>
        <p:txBody>
          <a:bodyPr wrap="none" anchor="ct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endParaRPr lang="en-AU" altLang="en-US" sz="1600" dirty="0">
              <a:latin typeface="Tahoma" panose="020B0604030504040204" pitchFamily="34" charset="0"/>
            </a:endParaRPr>
          </a:p>
          <a:p>
            <a:pPr algn="ctr" eaLnBrk="1" hangingPunct="1">
              <a:spcBef>
                <a:spcPct val="0"/>
              </a:spcBef>
              <a:buClrTx/>
              <a:buSzTx/>
              <a:buFontTx/>
              <a:buNone/>
            </a:pPr>
            <a:endParaRPr lang="en-AU" altLang="en-US" sz="1600" dirty="0">
              <a:latin typeface="Tahoma" panose="020B0604030504040204" pitchFamily="34" charset="0"/>
            </a:endParaRPr>
          </a:p>
          <a:p>
            <a:pPr algn="ctr" eaLnBrk="1" hangingPunct="1">
              <a:spcBef>
                <a:spcPct val="0"/>
              </a:spcBef>
              <a:buClrTx/>
              <a:buSzTx/>
              <a:buFontTx/>
              <a:buNone/>
            </a:pPr>
            <a:r>
              <a:rPr lang="en-AU" altLang="en-US" sz="1600" dirty="0">
                <a:latin typeface="Tahoma" panose="020B0604030504040204" pitchFamily="34" charset="0"/>
              </a:rPr>
              <a:t>   Contains proteases - </a:t>
            </a:r>
          </a:p>
          <a:p>
            <a:pPr algn="ctr" eaLnBrk="1" hangingPunct="1">
              <a:spcBef>
                <a:spcPct val="0"/>
              </a:spcBef>
              <a:buClrTx/>
              <a:buSzTx/>
              <a:buFontTx/>
              <a:buNone/>
            </a:pPr>
            <a:r>
              <a:rPr lang="en-AU" altLang="en-US" sz="1600" dirty="0">
                <a:latin typeface="Tahoma" panose="020B0604030504040204" pitchFamily="34" charset="0"/>
              </a:rPr>
              <a:t>damage the ECM.</a:t>
            </a:r>
          </a:p>
          <a:p>
            <a:pPr algn="ctr" eaLnBrk="1" hangingPunct="1">
              <a:spcBef>
                <a:spcPct val="0"/>
              </a:spcBef>
              <a:buClrTx/>
              <a:buSzTx/>
              <a:buFontTx/>
              <a:buNone/>
            </a:pPr>
            <a:r>
              <a:rPr lang="en-AU" altLang="en-US" sz="1600" dirty="0">
                <a:latin typeface="Tahoma" panose="020B0604030504040204" pitchFamily="34" charset="0"/>
              </a:rPr>
              <a:t>Elevated levels</a:t>
            </a:r>
          </a:p>
          <a:p>
            <a:pPr algn="ctr" eaLnBrk="1" hangingPunct="1">
              <a:spcBef>
                <a:spcPct val="0"/>
              </a:spcBef>
              <a:buClrTx/>
              <a:buSzTx/>
              <a:buFontTx/>
              <a:buNone/>
            </a:pPr>
            <a:r>
              <a:rPr lang="en-AU" altLang="en-US" sz="1600" dirty="0">
                <a:latin typeface="Tahoma" panose="020B0604030504040204" pitchFamily="34" charset="0"/>
              </a:rPr>
              <a:t>inflammatory </a:t>
            </a:r>
          </a:p>
          <a:p>
            <a:pPr algn="ctr" eaLnBrk="1" hangingPunct="1">
              <a:spcBef>
                <a:spcPct val="0"/>
              </a:spcBef>
              <a:buClrTx/>
              <a:buSzTx/>
              <a:buFontTx/>
              <a:buNone/>
            </a:pPr>
            <a:r>
              <a:rPr lang="en-AU" altLang="en-US" sz="1600" dirty="0">
                <a:latin typeface="Tahoma" panose="020B0604030504040204" pitchFamily="34" charset="0"/>
              </a:rPr>
              <a:t>mediators</a:t>
            </a:r>
          </a:p>
          <a:p>
            <a:pPr algn="ctr" eaLnBrk="1" hangingPunct="1">
              <a:spcBef>
                <a:spcPct val="0"/>
              </a:spcBef>
              <a:buClrTx/>
              <a:buSzTx/>
              <a:buFontTx/>
              <a:buNone/>
            </a:pPr>
            <a:endParaRPr lang="en-AU" altLang="en-US" sz="1600" dirty="0">
              <a:latin typeface="Tahoma" panose="020B0604030504040204" pitchFamily="34" charset="0"/>
            </a:endParaRPr>
          </a:p>
          <a:p>
            <a:pPr algn="ctr" eaLnBrk="1" hangingPunct="1">
              <a:spcBef>
                <a:spcPct val="0"/>
              </a:spcBef>
              <a:buClrTx/>
              <a:buSzTx/>
              <a:buFontTx/>
              <a:buNone/>
            </a:pPr>
            <a:endParaRPr lang="en-AU" altLang="en-US" sz="1600" dirty="0">
              <a:latin typeface="Tahoma" panose="020B0604030504040204" pitchFamily="34" charset="0"/>
            </a:endParaRPr>
          </a:p>
        </p:txBody>
      </p:sp>
      <p:sp>
        <p:nvSpPr>
          <p:cNvPr id="52234" name="AutoShape 10">
            <a:extLst>
              <a:ext uri="{FF2B5EF4-FFF2-40B4-BE49-F238E27FC236}">
                <a16:creationId xmlns:a16="http://schemas.microsoft.com/office/drawing/2014/main" id="{C25A7B1C-19DB-7E4F-A7E2-C0112F8036FE}"/>
              </a:ext>
            </a:extLst>
          </p:cNvPr>
          <p:cNvSpPr>
            <a:spLocks noChangeArrowheads="1"/>
          </p:cNvSpPr>
          <p:nvPr/>
        </p:nvSpPr>
        <p:spPr bwMode="auto">
          <a:xfrm>
            <a:off x="4572000" y="2286000"/>
            <a:ext cx="2286000" cy="1371600"/>
          </a:xfrm>
          <a:prstGeom prst="downArrowCallout">
            <a:avLst>
              <a:gd name="adj1" fmla="val 41667"/>
              <a:gd name="adj2" fmla="val 41667"/>
              <a:gd name="adj3" fmla="val 16667"/>
              <a:gd name="adj4" fmla="val 66667"/>
            </a:avLst>
          </a:prstGeom>
          <a:solidFill>
            <a:srgbClr val="FF0000"/>
          </a:solidFill>
          <a:ln w="9525">
            <a:solidFill>
              <a:schemeClr val="tx1"/>
            </a:solidFill>
            <a:miter lim="800000"/>
            <a:headEnd/>
            <a:tailEnd/>
          </a:ln>
        </p:spPr>
        <p:txBody>
          <a:bodyPr wrap="none" anchor="ctr"/>
          <a:lstStyle>
            <a:lvl1pPr>
              <a:spcBef>
                <a:spcPct val="20000"/>
              </a:spcBef>
              <a:buClr>
                <a:srgbClr val="0BD0D9"/>
              </a:buClr>
              <a:buSzPct val="95000"/>
              <a:buFont typeface="Wingdings 2" pitchFamily="2"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itchFamily="2"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itchFamily="2"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itchFamily="2"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itchFamily="2"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AU" altLang="en-US" sz="1800">
                <a:latin typeface="Tahoma" panose="020B0604030504040204" pitchFamily="34" charset="0"/>
              </a:rPr>
              <a:t>Slows down</a:t>
            </a:r>
          </a:p>
          <a:p>
            <a:pPr algn="ctr" eaLnBrk="1" hangingPunct="1">
              <a:spcBef>
                <a:spcPct val="0"/>
              </a:spcBef>
              <a:buClrTx/>
              <a:buSzTx/>
              <a:buFontTx/>
              <a:buNone/>
            </a:pPr>
            <a:r>
              <a:rPr lang="en-AU" altLang="en-US" sz="1800">
                <a:latin typeface="Tahoma" panose="020B0604030504040204" pitchFamily="34" charset="0"/>
              </a:rPr>
              <a:t> proliferation</a:t>
            </a:r>
          </a:p>
        </p:txBody>
      </p:sp>
      <p:sp>
        <p:nvSpPr>
          <p:cNvPr id="2" name="Footer Placeholder 1">
            <a:extLst>
              <a:ext uri="{FF2B5EF4-FFF2-40B4-BE49-F238E27FC236}">
                <a16:creationId xmlns:a16="http://schemas.microsoft.com/office/drawing/2014/main" id="{2B6E6434-08D9-2641-9537-D98B2324980F}"/>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3783063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food&#10;&#10;Description automatically generated">
            <a:extLst>
              <a:ext uri="{FF2B5EF4-FFF2-40B4-BE49-F238E27FC236}">
                <a16:creationId xmlns:a16="http://schemas.microsoft.com/office/drawing/2014/main" id="{C7427001-6369-8F4F-A944-A0972C2BB791}"/>
              </a:ext>
            </a:extLst>
          </p:cNvPr>
          <p:cNvPicPr>
            <a:picLocks noGrp="1" noChangeAspect="1"/>
          </p:cNvPicPr>
          <p:nvPr>
            <p:ph idx="1"/>
          </p:nvPr>
        </p:nvPicPr>
        <p:blipFill rotWithShape="1">
          <a:blip r:embed="rId2"/>
          <a:srcRect l="6222" r="-1" b="-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F9C7CFC-6F0F-FE49-8308-EE4E265E160F}"/>
              </a:ext>
            </a:extLst>
          </p:cNvPr>
          <p:cNvSpPr txBox="1"/>
          <p:nvPr/>
        </p:nvSpPr>
        <p:spPr>
          <a:xfrm>
            <a:off x="8625840" y="6370320"/>
            <a:ext cx="3244350" cy="369332"/>
          </a:xfrm>
          <a:prstGeom prst="rect">
            <a:avLst/>
          </a:prstGeom>
          <a:noFill/>
        </p:spPr>
        <p:txBody>
          <a:bodyPr wrap="none" rtlCol="0">
            <a:spAutoFit/>
          </a:bodyPr>
          <a:lstStyle/>
          <a:p>
            <a:r>
              <a:rPr lang="en-US"/>
              <a:t>Wound Care Education Institute</a:t>
            </a:r>
          </a:p>
        </p:txBody>
      </p:sp>
      <p:sp>
        <p:nvSpPr>
          <p:cNvPr id="2" name="Footer Placeholder 1">
            <a:extLst>
              <a:ext uri="{FF2B5EF4-FFF2-40B4-BE49-F238E27FC236}">
                <a16:creationId xmlns:a16="http://schemas.microsoft.com/office/drawing/2014/main" id="{F4F446AC-3856-334B-A26C-E352C913B171}"/>
              </a:ext>
            </a:extLst>
          </p:cNvPr>
          <p:cNvSpPr>
            <a:spLocks noGrp="1"/>
          </p:cNvSpPr>
          <p:nvPr>
            <p:ph type="ftr" sz="quarter" idx="11"/>
          </p:nvPr>
        </p:nvSpPr>
        <p:spPr/>
        <p:txBody>
          <a:bodyPr/>
          <a:lstStyle/>
          <a:p>
            <a:r>
              <a:rPr lang="en-US"/>
              <a:t>© Wound Solutions Australia 2019</a:t>
            </a:r>
          </a:p>
        </p:txBody>
      </p:sp>
      <p:sp>
        <p:nvSpPr>
          <p:cNvPr id="3" name="Slide Number Placeholder 2">
            <a:extLst>
              <a:ext uri="{FF2B5EF4-FFF2-40B4-BE49-F238E27FC236}">
                <a16:creationId xmlns:a16="http://schemas.microsoft.com/office/drawing/2014/main" id="{1147B695-A8BE-C141-BB7F-4FD33B7CCCC9}"/>
              </a:ext>
            </a:extLst>
          </p:cNvPr>
          <p:cNvSpPr>
            <a:spLocks noGrp="1"/>
          </p:cNvSpPr>
          <p:nvPr>
            <p:ph type="sldNum" sz="quarter" idx="12"/>
          </p:nvPr>
        </p:nvSpPr>
        <p:spPr/>
        <p:txBody>
          <a:bodyPr/>
          <a:lstStyle/>
          <a:p>
            <a:fld id="{BF0BED19-DE85-894D-86F6-B9536EB856AB}" type="slidenum">
              <a:rPr lang="en-US" smtClean="0"/>
              <a:t>19</a:t>
            </a:fld>
            <a:endParaRPr lang="en-US"/>
          </a:p>
        </p:txBody>
      </p:sp>
    </p:spTree>
    <p:extLst>
      <p:ext uri="{BB962C8B-B14F-4D97-AF65-F5344CB8AC3E}">
        <p14:creationId xmlns:p14="http://schemas.microsoft.com/office/powerpoint/2010/main" val="2908668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45E38D-3BCE-244A-B2E0-F22A36F80681}"/>
              </a:ext>
            </a:extLst>
          </p:cNvPr>
          <p:cNvSpPr>
            <a:spLocks noGrp="1"/>
          </p:cNvSpPr>
          <p:nvPr>
            <p:ph type="ftr" sz="quarter" idx="11"/>
          </p:nvPr>
        </p:nvSpPr>
        <p:spPr/>
        <p:txBody>
          <a:bodyPr/>
          <a:lstStyle/>
          <a:p>
            <a:r>
              <a:rPr lang="en-US"/>
              <a:t>© Wound Solutions Australia 2019</a:t>
            </a:r>
          </a:p>
        </p:txBody>
      </p:sp>
      <p:sp>
        <p:nvSpPr>
          <p:cNvPr id="3" name="Slide Number Placeholder 2">
            <a:extLst>
              <a:ext uri="{FF2B5EF4-FFF2-40B4-BE49-F238E27FC236}">
                <a16:creationId xmlns:a16="http://schemas.microsoft.com/office/drawing/2014/main" id="{E1FBBB40-9FA9-CD42-A78D-82C695440096}"/>
              </a:ext>
            </a:extLst>
          </p:cNvPr>
          <p:cNvSpPr>
            <a:spLocks noGrp="1"/>
          </p:cNvSpPr>
          <p:nvPr>
            <p:ph type="sldNum" sz="quarter" idx="12"/>
          </p:nvPr>
        </p:nvSpPr>
        <p:spPr/>
        <p:txBody>
          <a:bodyPr/>
          <a:lstStyle/>
          <a:p>
            <a:fld id="{BF0BED19-DE85-894D-86F6-B9536EB856AB}" type="slidenum">
              <a:rPr lang="en-US" smtClean="0"/>
              <a:t>20</a:t>
            </a:fld>
            <a:endParaRPr lang="en-US"/>
          </a:p>
        </p:txBody>
      </p:sp>
      <p:pic>
        <p:nvPicPr>
          <p:cNvPr id="5" name="Picture 4" descr="A screenshot of a cell phone&#10;&#10;Description automatically generated">
            <a:extLst>
              <a:ext uri="{FF2B5EF4-FFF2-40B4-BE49-F238E27FC236}">
                <a16:creationId xmlns:a16="http://schemas.microsoft.com/office/drawing/2014/main" id="{7A732987-0A4A-C942-8AA0-F7E3308E430E}"/>
              </a:ext>
            </a:extLst>
          </p:cNvPr>
          <p:cNvPicPr>
            <a:picLocks noChangeAspect="1"/>
          </p:cNvPicPr>
          <p:nvPr/>
        </p:nvPicPr>
        <p:blipFill>
          <a:blip r:embed="rId3"/>
          <a:stretch>
            <a:fillRect/>
          </a:stretch>
        </p:blipFill>
        <p:spPr>
          <a:xfrm>
            <a:off x="838199" y="136525"/>
            <a:ext cx="10348913" cy="6561963"/>
          </a:xfrm>
          <a:prstGeom prst="rect">
            <a:avLst/>
          </a:prstGeom>
        </p:spPr>
      </p:pic>
      <p:sp>
        <p:nvSpPr>
          <p:cNvPr id="6" name="TextBox 5">
            <a:extLst>
              <a:ext uri="{FF2B5EF4-FFF2-40B4-BE49-F238E27FC236}">
                <a16:creationId xmlns:a16="http://schemas.microsoft.com/office/drawing/2014/main" id="{6DC6D6FE-6D59-C045-AAD4-51756CB5BAE0}"/>
              </a:ext>
            </a:extLst>
          </p:cNvPr>
          <p:cNvSpPr txBox="1"/>
          <p:nvPr/>
        </p:nvSpPr>
        <p:spPr>
          <a:xfrm>
            <a:off x="11102755" y="6590670"/>
            <a:ext cx="997389" cy="261610"/>
          </a:xfrm>
          <a:prstGeom prst="rect">
            <a:avLst/>
          </a:prstGeom>
          <a:noFill/>
        </p:spPr>
        <p:txBody>
          <a:bodyPr wrap="none" rtlCol="0">
            <a:spAutoFit/>
          </a:bodyPr>
          <a:lstStyle/>
          <a:p>
            <a:r>
              <a:rPr lang="en-US" sz="1100" dirty="0"/>
              <a:t>WUWHS 2019</a:t>
            </a:r>
          </a:p>
        </p:txBody>
      </p:sp>
    </p:spTree>
    <p:extLst>
      <p:ext uri="{BB962C8B-B14F-4D97-AF65-F5344CB8AC3E}">
        <p14:creationId xmlns:p14="http://schemas.microsoft.com/office/powerpoint/2010/main" val="2164989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87ED-4921-764F-A7FF-EDEB211A1F84}"/>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Who am I</a:t>
            </a:r>
          </a:p>
        </p:txBody>
      </p:sp>
      <p:pic>
        <p:nvPicPr>
          <p:cNvPr id="10" name="Content Placeholder 9" descr="A group of people posing for a picture in the snow&#10;&#10;Description automatically generated">
            <a:extLst>
              <a:ext uri="{FF2B5EF4-FFF2-40B4-BE49-F238E27FC236}">
                <a16:creationId xmlns:a16="http://schemas.microsoft.com/office/drawing/2014/main" id="{34B8F58C-A5EF-F14D-A6B4-C00EDEE52C36}"/>
              </a:ext>
            </a:extLst>
          </p:cNvPr>
          <p:cNvPicPr>
            <a:picLocks noGrp="1" noChangeAspect="1"/>
          </p:cNvPicPr>
          <p:nvPr>
            <p:ph idx="1"/>
          </p:nvPr>
        </p:nvPicPr>
        <p:blipFill rotWithShape="1">
          <a:blip r:embed="rId2"/>
          <a:srcRect l="881" r="26717" b="-2"/>
          <a:stretch/>
        </p:blipFill>
        <p:spPr>
          <a:xfrm>
            <a:off x="321628" y="320511"/>
            <a:ext cx="3794760" cy="3930978"/>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02F00BC3-70CE-044B-B8CF-FC78E20BDAEA}"/>
              </a:ext>
            </a:extLst>
          </p:cNvPr>
          <p:cNvPicPr>
            <a:picLocks noChangeAspect="1"/>
          </p:cNvPicPr>
          <p:nvPr/>
        </p:nvPicPr>
        <p:blipFill rotWithShape="1">
          <a:blip r:embed="rId3"/>
          <a:srcRect l="9815" r="17783" b="-2"/>
          <a:stretch/>
        </p:blipFill>
        <p:spPr>
          <a:xfrm>
            <a:off x="8075612" y="277339"/>
            <a:ext cx="3794760" cy="3930978"/>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6A4BC73D-25DB-F348-8790-8BA7F4455769}"/>
              </a:ext>
            </a:extLst>
          </p:cNvPr>
          <p:cNvPicPr>
            <a:picLocks noChangeAspect="1"/>
          </p:cNvPicPr>
          <p:nvPr/>
        </p:nvPicPr>
        <p:blipFill rotWithShape="1">
          <a:blip r:embed="rId4"/>
          <a:srcRect l="12242" r="15355" b="-2"/>
          <a:stretch/>
        </p:blipFill>
        <p:spPr>
          <a:xfrm>
            <a:off x="4210214" y="296027"/>
            <a:ext cx="3794760" cy="3930978"/>
          </a:xfrm>
          <a:prstGeom prst="rect">
            <a:avLst/>
          </a:prstGeom>
        </p:spPr>
      </p:pic>
      <p:cxnSp>
        <p:nvCxnSpPr>
          <p:cNvPr id="19" name="Straight Connector 18">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35CEFF"/>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50F9635E-2421-2049-AC0B-442467E9B1A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 Wound Solutions Australia 2019</a:t>
            </a:r>
          </a:p>
        </p:txBody>
      </p:sp>
      <p:sp>
        <p:nvSpPr>
          <p:cNvPr id="5" name="Slide Number Placeholder 4">
            <a:extLst>
              <a:ext uri="{FF2B5EF4-FFF2-40B4-BE49-F238E27FC236}">
                <a16:creationId xmlns:a16="http://schemas.microsoft.com/office/drawing/2014/main" id="{E74BF184-EBBD-F54D-9D77-D60ADE909C5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BF0BED19-DE85-894D-86F6-B9536EB856AB}" type="slidenum">
              <a:rPr lang="en-US" smtClean="0"/>
              <a:pPr defTabSz="914400">
                <a:spcAft>
                  <a:spcPts val="600"/>
                </a:spcAft>
              </a:pPr>
              <a:t>3</a:t>
            </a:fld>
            <a:endParaRPr lang="en-US"/>
          </a:p>
        </p:txBody>
      </p:sp>
      <p:pic>
        <p:nvPicPr>
          <p:cNvPr id="3" name="Picture 2">
            <a:extLst>
              <a:ext uri="{FF2B5EF4-FFF2-40B4-BE49-F238E27FC236}">
                <a16:creationId xmlns:a16="http://schemas.microsoft.com/office/drawing/2014/main" id="{1CD1A970-E883-D84E-90B7-6C0C21C6333E}"/>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647358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sitting, pair&#10;&#10;Description automatically generated">
            <a:extLst>
              <a:ext uri="{FF2B5EF4-FFF2-40B4-BE49-F238E27FC236}">
                <a16:creationId xmlns:a16="http://schemas.microsoft.com/office/drawing/2014/main" id="{50A61678-2C7F-EC41-B0BA-4CD3F8078493}"/>
              </a:ext>
            </a:extLst>
          </p:cNvPr>
          <p:cNvPicPr>
            <a:picLocks noChangeAspect="1"/>
          </p:cNvPicPr>
          <p:nvPr/>
        </p:nvPicPr>
        <p:blipFill>
          <a:blip r:embed="rId3"/>
          <a:stretch>
            <a:fillRect/>
          </a:stretch>
        </p:blipFill>
        <p:spPr>
          <a:xfrm>
            <a:off x="376556" y="218440"/>
            <a:ext cx="2571750" cy="3429000"/>
          </a:xfrm>
          <a:prstGeom prst="rect">
            <a:avLst/>
          </a:prstGeom>
        </p:spPr>
      </p:pic>
      <p:pic>
        <p:nvPicPr>
          <p:cNvPr id="7" name="Picture 6" descr="A picture containing sitting, book, green, piece&#10;&#10;Description automatically generated">
            <a:extLst>
              <a:ext uri="{FF2B5EF4-FFF2-40B4-BE49-F238E27FC236}">
                <a16:creationId xmlns:a16="http://schemas.microsoft.com/office/drawing/2014/main" id="{2238F627-B98C-9B4E-A490-CA2B40757CAD}"/>
              </a:ext>
            </a:extLst>
          </p:cNvPr>
          <p:cNvPicPr>
            <a:picLocks noChangeAspect="1"/>
          </p:cNvPicPr>
          <p:nvPr/>
        </p:nvPicPr>
        <p:blipFill>
          <a:blip r:embed="rId4"/>
          <a:stretch>
            <a:fillRect/>
          </a:stretch>
        </p:blipFill>
        <p:spPr>
          <a:xfrm>
            <a:off x="3297555" y="348615"/>
            <a:ext cx="4251960" cy="3188970"/>
          </a:xfrm>
          <a:prstGeom prst="rect">
            <a:avLst/>
          </a:prstGeom>
        </p:spPr>
      </p:pic>
      <p:pic>
        <p:nvPicPr>
          <p:cNvPr id="11" name="Picture 10" descr="A close up of a person&#10;&#10;Description automatically generated">
            <a:extLst>
              <a:ext uri="{FF2B5EF4-FFF2-40B4-BE49-F238E27FC236}">
                <a16:creationId xmlns:a16="http://schemas.microsoft.com/office/drawing/2014/main" id="{8189AC1D-DB68-B044-87E9-5B47E4641228}"/>
              </a:ext>
            </a:extLst>
          </p:cNvPr>
          <p:cNvPicPr>
            <a:picLocks noChangeAspect="1"/>
          </p:cNvPicPr>
          <p:nvPr/>
        </p:nvPicPr>
        <p:blipFill>
          <a:blip r:embed="rId5"/>
          <a:stretch>
            <a:fillRect/>
          </a:stretch>
        </p:blipFill>
        <p:spPr>
          <a:xfrm>
            <a:off x="4881663" y="3739515"/>
            <a:ext cx="2236470" cy="2981960"/>
          </a:xfrm>
          <a:prstGeom prst="rect">
            <a:avLst/>
          </a:prstGeom>
        </p:spPr>
      </p:pic>
      <p:pic>
        <p:nvPicPr>
          <p:cNvPr id="13" name="Picture 12" descr="A hand holding a piece of food&#10;&#10;Description automatically generated">
            <a:extLst>
              <a:ext uri="{FF2B5EF4-FFF2-40B4-BE49-F238E27FC236}">
                <a16:creationId xmlns:a16="http://schemas.microsoft.com/office/drawing/2014/main" id="{5993D71D-FF25-AD49-A311-5F7DC5F90320}"/>
              </a:ext>
            </a:extLst>
          </p:cNvPr>
          <p:cNvPicPr>
            <a:picLocks noChangeAspect="1"/>
          </p:cNvPicPr>
          <p:nvPr/>
        </p:nvPicPr>
        <p:blipFill>
          <a:blip r:embed="rId6"/>
          <a:stretch>
            <a:fillRect/>
          </a:stretch>
        </p:blipFill>
        <p:spPr>
          <a:xfrm>
            <a:off x="384177" y="3957320"/>
            <a:ext cx="3576320" cy="2682240"/>
          </a:xfrm>
          <a:prstGeom prst="rect">
            <a:avLst/>
          </a:prstGeom>
        </p:spPr>
      </p:pic>
      <p:pic>
        <p:nvPicPr>
          <p:cNvPr id="14" name="Picture 13">
            <a:extLst>
              <a:ext uri="{FF2B5EF4-FFF2-40B4-BE49-F238E27FC236}">
                <a16:creationId xmlns:a16="http://schemas.microsoft.com/office/drawing/2014/main" id="{FD8BE2E7-22F7-7943-9DCC-F6FB81D3A875}"/>
              </a:ext>
            </a:extLst>
          </p:cNvPr>
          <p:cNvPicPr>
            <a:picLocks noChangeAspect="1"/>
          </p:cNvPicPr>
          <p:nvPr/>
        </p:nvPicPr>
        <p:blipFill>
          <a:blip r:embed="rId7"/>
          <a:stretch>
            <a:fillRect/>
          </a:stretch>
        </p:blipFill>
        <p:spPr>
          <a:xfrm>
            <a:off x="8039299" y="3890924"/>
            <a:ext cx="3814426" cy="2515311"/>
          </a:xfrm>
          <a:prstGeom prst="rect">
            <a:avLst/>
          </a:prstGeom>
        </p:spPr>
      </p:pic>
      <p:pic>
        <p:nvPicPr>
          <p:cNvPr id="15" name="Picture 14">
            <a:extLst>
              <a:ext uri="{FF2B5EF4-FFF2-40B4-BE49-F238E27FC236}">
                <a16:creationId xmlns:a16="http://schemas.microsoft.com/office/drawing/2014/main" id="{DFECE04D-EE26-1541-A231-455D71BDB639}"/>
              </a:ext>
            </a:extLst>
          </p:cNvPr>
          <p:cNvPicPr>
            <a:picLocks noChangeAspect="1"/>
          </p:cNvPicPr>
          <p:nvPr/>
        </p:nvPicPr>
        <p:blipFill>
          <a:blip r:embed="rId8"/>
          <a:stretch>
            <a:fillRect/>
          </a:stretch>
        </p:blipFill>
        <p:spPr>
          <a:xfrm>
            <a:off x="8004682" y="348615"/>
            <a:ext cx="3883660" cy="2912745"/>
          </a:xfrm>
          <a:prstGeom prst="rect">
            <a:avLst/>
          </a:prstGeom>
        </p:spPr>
      </p:pic>
      <p:sp>
        <p:nvSpPr>
          <p:cNvPr id="2" name="Footer Placeholder 1">
            <a:extLst>
              <a:ext uri="{FF2B5EF4-FFF2-40B4-BE49-F238E27FC236}">
                <a16:creationId xmlns:a16="http://schemas.microsoft.com/office/drawing/2014/main" id="{F7801484-951B-8B43-9E01-3C4DD31026D5}"/>
              </a:ext>
            </a:extLst>
          </p:cNvPr>
          <p:cNvSpPr>
            <a:spLocks noGrp="1"/>
          </p:cNvSpPr>
          <p:nvPr>
            <p:ph type="ftr" sz="quarter" idx="11"/>
          </p:nvPr>
        </p:nvSpPr>
        <p:spPr/>
        <p:txBody>
          <a:bodyPr/>
          <a:lstStyle/>
          <a:p>
            <a:r>
              <a:rPr lang="en-US"/>
              <a:t>© Wound Solutions Australia 2019</a:t>
            </a:r>
          </a:p>
        </p:txBody>
      </p:sp>
      <p:sp>
        <p:nvSpPr>
          <p:cNvPr id="3" name="Slide Number Placeholder 2">
            <a:extLst>
              <a:ext uri="{FF2B5EF4-FFF2-40B4-BE49-F238E27FC236}">
                <a16:creationId xmlns:a16="http://schemas.microsoft.com/office/drawing/2014/main" id="{A03822C6-CCE0-5E4B-B48F-E99950125FF2}"/>
              </a:ext>
            </a:extLst>
          </p:cNvPr>
          <p:cNvSpPr>
            <a:spLocks noGrp="1"/>
          </p:cNvSpPr>
          <p:nvPr>
            <p:ph type="sldNum" sz="quarter" idx="12"/>
          </p:nvPr>
        </p:nvSpPr>
        <p:spPr/>
        <p:txBody>
          <a:bodyPr/>
          <a:lstStyle/>
          <a:p>
            <a:fld id="{BF0BED19-DE85-894D-86F6-B9536EB856AB}" type="slidenum">
              <a:rPr lang="en-US" smtClean="0"/>
              <a:t>21</a:t>
            </a:fld>
            <a:endParaRPr lang="en-US"/>
          </a:p>
        </p:txBody>
      </p:sp>
      <p:sp>
        <p:nvSpPr>
          <p:cNvPr id="4" name="Rectangle 3">
            <a:extLst>
              <a:ext uri="{FF2B5EF4-FFF2-40B4-BE49-F238E27FC236}">
                <a16:creationId xmlns:a16="http://schemas.microsoft.com/office/drawing/2014/main" id="{926225BC-1C46-7A4A-9915-3A62CD71903E}"/>
              </a:ext>
            </a:extLst>
          </p:cNvPr>
          <p:cNvSpPr/>
          <p:nvPr/>
        </p:nvSpPr>
        <p:spPr>
          <a:xfrm rot="1332340">
            <a:off x="4339029" y="2960462"/>
            <a:ext cx="1739464" cy="434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80B094-5180-6C47-B45C-784D2A665B62}"/>
              </a:ext>
            </a:extLst>
          </p:cNvPr>
          <p:cNvSpPr/>
          <p:nvPr/>
        </p:nvSpPr>
        <p:spPr>
          <a:xfrm rot="5842162">
            <a:off x="-158787" y="1920135"/>
            <a:ext cx="1739464" cy="434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013938-F439-144A-830A-572CDBDC85CB}"/>
              </a:ext>
            </a:extLst>
          </p:cNvPr>
          <p:cNvSpPr/>
          <p:nvPr/>
        </p:nvSpPr>
        <p:spPr>
          <a:xfrm rot="324270">
            <a:off x="5130166" y="4864432"/>
            <a:ext cx="1739464" cy="365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FB525B-A025-D54E-91C3-66B6927A655E}"/>
              </a:ext>
            </a:extLst>
          </p:cNvPr>
          <p:cNvSpPr txBox="1"/>
          <p:nvPr/>
        </p:nvSpPr>
        <p:spPr>
          <a:xfrm>
            <a:off x="9435936" y="6525205"/>
            <a:ext cx="2478179" cy="276999"/>
          </a:xfrm>
          <a:prstGeom prst="rect">
            <a:avLst/>
          </a:prstGeom>
          <a:noFill/>
        </p:spPr>
        <p:txBody>
          <a:bodyPr wrap="none" rtlCol="0">
            <a:spAutoFit/>
          </a:bodyPr>
          <a:lstStyle/>
          <a:p>
            <a:r>
              <a:rPr lang="en-US" sz="1200" dirty="0"/>
              <a:t>All images used with patient consent</a:t>
            </a:r>
          </a:p>
        </p:txBody>
      </p:sp>
    </p:spTree>
    <p:extLst>
      <p:ext uri="{BB962C8B-B14F-4D97-AF65-F5344CB8AC3E}">
        <p14:creationId xmlns:p14="http://schemas.microsoft.com/office/powerpoint/2010/main" val="3188995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FE48B2-FC65-7249-BFB2-5A100BDCA4B2}"/>
              </a:ext>
            </a:extLst>
          </p:cNvPr>
          <p:cNvPicPr>
            <a:picLocks noGrp="1" noChangeAspect="1"/>
          </p:cNvPicPr>
          <p:nvPr>
            <p:ph sz="half" idx="2"/>
          </p:nvPr>
        </p:nvPicPr>
        <p:blipFill>
          <a:blip r:embed="rId3"/>
          <a:stretch>
            <a:fillRect/>
          </a:stretch>
        </p:blipFill>
        <p:spPr>
          <a:xfrm>
            <a:off x="431132" y="365125"/>
            <a:ext cx="11177336" cy="6331114"/>
          </a:xfrm>
        </p:spPr>
      </p:pic>
      <p:sp>
        <p:nvSpPr>
          <p:cNvPr id="2" name="Title 1">
            <a:extLst>
              <a:ext uri="{FF2B5EF4-FFF2-40B4-BE49-F238E27FC236}">
                <a16:creationId xmlns:a16="http://schemas.microsoft.com/office/drawing/2014/main" id="{A8910670-666E-054B-AFE9-26C54EA6B7BD}"/>
              </a:ext>
            </a:extLst>
          </p:cNvPr>
          <p:cNvSpPr>
            <a:spLocks noGrp="1"/>
          </p:cNvSpPr>
          <p:nvPr>
            <p:ph type="title"/>
          </p:nvPr>
        </p:nvSpPr>
        <p:spPr/>
        <p:txBody>
          <a:bodyPr/>
          <a:lstStyle/>
          <a:p>
            <a:pPr algn="ctr"/>
            <a:r>
              <a:rPr lang="en-US" dirty="0">
                <a:solidFill>
                  <a:schemeClr val="bg1"/>
                </a:solidFill>
              </a:rPr>
              <a:t>Normal &amp; Abnormal drainage from a surgical wound</a:t>
            </a:r>
          </a:p>
        </p:txBody>
      </p:sp>
      <p:sp>
        <p:nvSpPr>
          <p:cNvPr id="3" name="Content Placeholder 2">
            <a:extLst>
              <a:ext uri="{FF2B5EF4-FFF2-40B4-BE49-F238E27FC236}">
                <a16:creationId xmlns:a16="http://schemas.microsoft.com/office/drawing/2014/main" id="{4843E180-8CF7-B944-9B36-49D9E4F42468}"/>
              </a:ext>
            </a:extLst>
          </p:cNvPr>
          <p:cNvSpPr>
            <a:spLocks noGrp="1"/>
          </p:cNvSpPr>
          <p:nvPr>
            <p:ph sz="half" idx="1"/>
          </p:nvPr>
        </p:nvSpPr>
        <p:spPr>
          <a:xfrm>
            <a:off x="583532" y="1904999"/>
            <a:ext cx="3550920" cy="4028123"/>
          </a:xfrm>
        </p:spPr>
        <p:txBody>
          <a:bodyPr>
            <a:normAutofit fontScale="92500" lnSpcReduction="20000"/>
          </a:bodyPr>
          <a:lstStyle/>
          <a:p>
            <a:pPr marL="0" indent="0" algn="ctr">
              <a:buNone/>
            </a:pPr>
            <a:r>
              <a:rPr lang="en-US" dirty="0"/>
              <a:t>NORMAL</a:t>
            </a:r>
          </a:p>
          <a:p>
            <a:r>
              <a:rPr lang="en-US" dirty="0"/>
              <a:t>Clear or slightly yellow, or tinged with pink</a:t>
            </a:r>
          </a:p>
          <a:p>
            <a:r>
              <a:rPr lang="en-US" dirty="0"/>
              <a:t>Small amount - thin and watery</a:t>
            </a:r>
          </a:p>
          <a:p>
            <a:r>
              <a:rPr lang="en-US" dirty="0"/>
              <a:t>No </a:t>
            </a:r>
            <a:r>
              <a:rPr lang="en-US" dirty="0" err="1"/>
              <a:t>odour</a:t>
            </a:r>
            <a:endParaRPr lang="en-US" dirty="0"/>
          </a:p>
          <a:p>
            <a:r>
              <a:rPr lang="en-US" dirty="0"/>
              <a:t>Very small amount bleeding</a:t>
            </a:r>
          </a:p>
          <a:p>
            <a:r>
              <a:rPr lang="en-US" dirty="0"/>
              <a:t>Swelling, redness, tenderness diminishes with time</a:t>
            </a:r>
          </a:p>
        </p:txBody>
      </p:sp>
      <p:sp>
        <p:nvSpPr>
          <p:cNvPr id="6" name="TextBox 5">
            <a:extLst>
              <a:ext uri="{FF2B5EF4-FFF2-40B4-BE49-F238E27FC236}">
                <a16:creationId xmlns:a16="http://schemas.microsoft.com/office/drawing/2014/main" id="{48E743B9-43C6-2746-9206-34054F8D10B7}"/>
              </a:ext>
            </a:extLst>
          </p:cNvPr>
          <p:cNvSpPr txBox="1"/>
          <p:nvPr/>
        </p:nvSpPr>
        <p:spPr>
          <a:xfrm>
            <a:off x="7970921" y="1904999"/>
            <a:ext cx="3789947" cy="4770537"/>
          </a:xfrm>
          <a:prstGeom prst="rect">
            <a:avLst/>
          </a:prstGeom>
          <a:noFill/>
        </p:spPr>
        <p:txBody>
          <a:bodyPr wrap="square" rtlCol="0">
            <a:spAutoFit/>
          </a:bodyPr>
          <a:lstStyle/>
          <a:p>
            <a:pPr algn="ctr"/>
            <a:r>
              <a:rPr lang="en-US" sz="2600" dirty="0"/>
              <a:t>ABNORMAL</a:t>
            </a:r>
          </a:p>
          <a:p>
            <a:pPr marL="285750" indent="-285750">
              <a:buFont typeface="Arial" panose="020B0604020202020204" pitchFamily="34" charset="0"/>
              <a:buChar char="•"/>
            </a:pPr>
            <a:r>
              <a:rPr lang="en-US" sz="2600" dirty="0"/>
              <a:t>Contains large amount blood</a:t>
            </a:r>
          </a:p>
          <a:p>
            <a:pPr marL="285750" indent="-285750">
              <a:buFont typeface="Arial" panose="020B0604020202020204" pitchFamily="34" charset="0"/>
              <a:buChar char="•"/>
            </a:pPr>
            <a:r>
              <a:rPr lang="en-US" sz="2600" dirty="0"/>
              <a:t>Contains pus and is yellow, grey, green</a:t>
            </a:r>
          </a:p>
          <a:p>
            <a:r>
              <a:rPr lang="en-US" sz="2600" dirty="0"/>
              <a:t>    or brown</a:t>
            </a:r>
          </a:p>
          <a:p>
            <a:pPr marL="457200" indent="-457200">
              <a:buFont typeface="Arial" panose="020B0604020202020204" pitchFamily="34" charset="0"/>
              <a:buChar char="•"/>
            </a:pPr>
            <a:r>
              <a:rPr lang="en-US" sz="2600" dirty="0"/>
              <a:t>Foul </a:t>
            </a:r>
            <a:r>
              <a:rPr lang="en-US" sz="2600" dirty="0" err="1"/>
              <a:t>odour</a:t>
            </a:r>
            <a:endParaRPr lang="en-US" sz="2600" dirty="0"/>
          </a:p>
          <a:p>
            <a:pPr marL="457200" indent="-457200">
              <a:buFont typeface="Arial" panose="020B0604020202020204" pitchFamily="34" charset="0"/>
              <a:buChar char="•"/>
            </a:pPr>
            <a:r>
              <a:rPr lang="en-US" sz="2600" dirty="0"/>
              <a:t>Wound becomes increasingly red,</a:t>
            </a:r>
          </a:p>
          <a:p>
            <a:r>
              <a:rPr lang="en-US" sz="2600" dirty="0"/>
              <a:t>      tender and swollen</a:t>
            </a:r>
          </a:p>
          <a:p>
            <a:endParaRPr lang="en-US" sz="2600" dirty="0"/>
          </a:p>
          <a:p>
            <a:endParaRPr lang="en-US" dirty="0"/>
          </a:p>
        </p:txBody>
      </p:sp>
      <p:sp>
        <p:nvSpPr>
          <p:cNvPr id="4" name="Footer Placeholder 3">
            <a:extLst>
              <a:ext uri="{FF2B5EF4-FFF2-40B4-BE49-F238E27FC236}">
                <a16:creationId xmlns:a16="http://schemas.microsoft.com/office/drawing/2014/main" id="{0AF55C85-8E03-024A-9824-C2FF01CDAC44}"/>
              </a:ext>
            </a:extLst>
          </p:cNvPr>
          <p:cNvSpPr>
            <a:spLocks noGrp="1"/>
          </p:cNvSpPr>
          <p:nvPr>
            <p:ph type="ftr" sz="quarter" idx="11"/>
          </p:nvPr>
        </p:nvSpPr>
        <p:spPr/>
        <p:txBody>
          <a:bodyPr/>
          <a:lstStyle/>
          <a:p>
            <a:r>
              <a:rPr lang="en-US"/>
              <a:t>© Wound Solutions Australia 2019</a:t>
            </a:r>
          </a:p>
        </p:txBody>
      </p:sp>
      <p:sp>
        <p:nvSpPr>
          <p:cNvPr id="7" name="Slide Number Placeholder 6">
            <a:extLst>
              <a:ext uri="{FF2B5EF4-FFF2-40B4-BE49-F238E27FC236}">
                <a16:creationId xmlns:a16="http://schemas.microsoft.com/office/drawing/2014/main" id="{23DC61FD-20E6-D341-A4F5-13C2366D16B1}"/>
              </a:ext>
            </a:extLst>
          </p:cNvPr>
          <p:cNvSpPr>
            <a:spLocks noGrp="1"/>
          </p:cNvSpPr>
          <p:nvPr>
            <p:ph type="sldNum" sz="quarter" idx="12"/>
          </p:nvPr>
        </p:nvSpPr>
        <p:spPr/>
        <p:txBody>
          <a:bodyPr/>
          <a:lstStyle/>
          <a:p>
            <a:fld id="{BF0BED19-DE85-894D-86F6-B9536EB856AB}" type="slidenum">
              <a:rPr lang="en-US" smtClean="0"/>
              <a:t>22</a:t>
            </a:fld>
            <a:endParaRPr lang="en-US"/>
          </a:p>
        </p:txBody>
      </p:sp>
    </p:spTree>
    <p:extLst>
      <p:ext uri="{BB962C8B-B14F-4D97-AF65-F5344CB8AC3E}">
        <p14:creationId xmlns:p14="http://schemas.microsoft.com/office/powerpoint/2010/main" val="2231885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F8381-B36B-D44D-A650-283519090E44}"/>
              </a:ext>
            </a:extLst>
          </p:cNvPr>
          <p:cNvSpPr>
            <a:spLocks noGrp="1"/>
          </p:cNvSpPr>
          <p:nvPr>
            <p:ph type="title"/>
          </p:nvPr>
        </p:nvSpPr>
        <p:spPr/>
        <p:txBody>
          <a:bodyPr/>
          <a:lstStyle/>
          <a:p>
            <a:r>
              <a:rPr lang="en-US" dirty="0"/>
              <a:t>Effects of excessive exudate production</a:t>
            </a:r>
          </a:p>
        </p:txBody>
      </p:sp>
      <p:sp>
        <p:nvSpPr>
          <p:cNvPr id="5" name="Content Placeholder 4">
            <a:extLst>
              <a:ext uri="{FF2B5EF4-FFF2-40B4-BE49-F238E27FC236}">
                <a16:creationId xmlns:a16="http://schemas.microsoft.com/office/drawing/2014/main" id="{9BD56D5E-106A-1F48-BD06-FBE798AF64DE}"/>
              </a:ext>
            </a:extLst>
          </p:cNvPr>
          <p:cNvSpPr>
            <a:spLocks noGrp="1"/>
          </p:cNvSpPr>
          <p:nvPr>
            <p:ph idx="1"/>
          </p:nvPr>
        </p:nvSpPr>
        <p:spPr/>
        <p:txBody>
          <a:bodyPr>
            <a:normAutofit lnSpcReduction="10000"/>
          </a:bodyPr>
          <a:lstStyle/>
          <a:p>
            <a:r>
              <a:rPr lang="en-US" dirty="0"/>
              <a:t>Leakage and soiling</a:t>
            </a:r>
          </a:p>
          <a:p>
            <a:r>
              <a:rPr lang="en-US" dirty="0" err="1"/>
              <a:t>Malodour</a:t>
            </a:r>
            <a:endParaRPr lang="en-US" dirty="0"/>
          </a:p>
          <a:p>
            <a:r>
              <a:rPr lang="en-US" dirty="0"/>
              <a:t>Increased infection risk</a:t>
            </a:r>
          </a:p>
          <a:p>
            <a:r>
              <a:rPr lang="en-US" dirty="0"/>
              <a:t>Increased frequency of dressing changes</a:t>
            </a:r>
          </a:p>
          <a:p>
            <a:r>
              <a:rPr lang="en-US" dirty="0"/>
              <a:t>Discomfort and pain</a:t>
            </a:r>
          </a:p>
          <a:p>
            <a:r>
              <a:rPr lang="en-US" dirty="0"/>
              <a:t>Protein loss – fluid and electrolyte imbalance</a:t>
            </a:r>
          </a:p>
          <a:p>
            <a:r>
              <a:rPr lang="en-US" dirty="0"/>
              <a:t>Peri-wound skin damage (MASD)</a:t>
            </a:r>
          </a:p>
          <a:p>
            <a:r>
              <a:rPr lang="en-US" dirty="0"/>
              <a:t>Increase in wound size</a:t>
            </a:r>
          </a:p>
          <a:p>
            <a:r>
              <a:rPr lang="en-US" dirty="0"/>
              <a:t>Psychosocial effects</a:t>
            </a:r>
          </a:p>
        </p:txBody>
      </p:sp>
      <p:sp>
        <p:nvSpPr>
          <p:cNvPr id="2" name="Footer Placeholder 1">
            <a:extLst>
              <a:ext uri="{FF2B5EF4-FFF2-40B4-BE49-F238E27FC236}">
                <a16:creationId xmlns:a16="http://schemas.microsoft.com/office/drawing/2014/main" id="{1441B371-3CC6-1746-AD4A-C34C4F859D4C}"/>
              </a:ext>
            </a:extLst>
          </p:cNvPr>
          <p:cNvSpPr>
            <a:spLocks noGrp="1"/>
          </p:cNvSpPr>
          <p:nvPr>
            <p:ph type="ftr" sz="quarter" idx="11"/>
          </p:nvPr>
        </p:nvSpPr>
        <p:spPr/>
        <p:txBody>
          <a:bodyPr/>
          <a:lstStyle/>
          <a:p>
            <a:r>
              <a:rPr lang="en-US"/>
              <a:t>© Wound Solutions Australia 2019</a:t>
            </a:r>
          </a:p>
        </p:txBody>
      </p:sp>
      <p:sp>
        <p:nvSpPr>
          <p:cNvPr id="3" name="Slide Number Placeholder 2">
            <a:extLst>
              <a:ext uri="{FF2B5EF4-FFF2-40B4-BE49-F238E27FC236}">
                <a16:creationId xmlns:a16="http://schemas.microsoft.com/office/drawing/2014/main" id="{E2503933-9338-FD44-8424-0D905C76E27E}"/>
              </a:ext>
            </a:extLst>
          </p:cNvPr>
          <p:cNvSpPr>
            <a:spLocks noGrp="1"/>
          </p:cNvSpPr>
          <p:nvPr>
            <p:ph type="sldNum" sz="quarter" idx="12"/>
          </p:nvPr>
        </p:nvSpPr>
        <p:spPr/>
        <p:txBody>
          <a:bodyPr/>
          <a:lstStyle/>
          <a:p>
            <a:fld id="{BF0BED19-DE85-894D-86F6-B9536EB856AB}" type="slidenum">
              <a:rPr lang="en-US" smtClean="0"/>
              <a:t>23</a:t>
            </a:fld>
            <a:endParaRPr lang="en-US"/>
          </a:p>
        </p:txBody>
      </p:sp>
    </p:spTree>
    <p:extLst>
      <p:ext uri="{BB962C8B-B14F-4D97-AF65-F5344CB8AC3E}">
        <p14:creationId xmlns:p14="http://schemas.microsoft.com/office/powerpoint/2010/main" val="53683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10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10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10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dissolve">
                                      <p:cBhvr>
                                        <p:cTn id="16" dur="1000"/>
                                        <p:tgtEl>
                                          <p:spTgt spid="5">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dissolve">
                                      <p:cBhvr>
                                        <p:cTn id="19" dur="1000"/>
                                        <p:tgtEl>
                                          <p:spTgt spid="5">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1000"/>
                                        <p:tgtEl>
                                          <p:spTgt spid="5">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dissolve">
                                      <p:cBhvr>
                                        <p:cTn id="25" dur="1000"/>
                                        <p:tgtEl>
                                          <p:spTgt spid="5">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dissolve">
                                      <p:cBhvr>
                                        <p:cTn id="28" dur="1000"/>
                                        <p:tgtEl>
                                          <p:spTgt spid="5">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dissolve">
                                      <p:cBhvr>
                                        <p:cTn id="31"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in a room&#10;&#10;Description automatically generated">
            <a:extLst>
              <a:ext uri="{FF2B5EF4-FFF2-40B4-BE49-F238E27FC236}">
                <a16:creationId xmlns:a16="http://schemas.microsoft.com/office/drawing/2014/main" id="{0CE994D2-4BD0-934B-9DF3-BE018357C7F3}"/>
              </a:ext>
            </a:extLst>
          </p:cNvPr>
          <p:cNvPicPr>
            <a:picLocks noChangeAspect="1"/>
          </p:cNvPicPr>
          <p:nvPr/>
        </p:nvPicPr>
        <p:blipFill rotWithShape="1">
          <a:blip r:embed="rId3"/>
          <a:srcRect l="16054" r="3346"/>
          <a:stretch/>
        </p:blipFill>
        <p:spPr>
          <a:xfrm>
            <a:off x="3276599" y="1098870"/>
            <a:ext cx="5990821" cy="5574582"/>
          </a:xfrm>
          <a:prstGeom prst="rect">
            <a:avLst/>
          </a:prstGeom>
        </p:spPr>
      </p:pic>
      <p:sp>
        <p:nvSpPr>
          <p:cNvPr id="2" name="Title 1">
            <a:extLst>
              <a:ext uri="{FF2B5EF4-FFF2-40B4-BE49-F238E27FC236}">
                <a16:creationId xmlns:a16="http://schemas.microsoft.com/office/drawing/2014/main" id="{18A9BC2D-0302-CE4C-AA7C-51C0E83A844D}"/>
              </a:ext>
            </a:extLst>
          </p:cNvPr>
          <p:cNvSpPr>
            <a:spLocks noGrp="1"/>
          </p:cNvSpPr>
          <p:nvPr>
            <p:ph type="title"/>
          </p:nvPr>
        </p:nvSpPr>
        <p:spPr>
          <a:xfrm>
            <a:off x="604096" y="184548"/>
            <a:ext cx="10515600" cy="1325563"/>
          </a:xfrm>
        </p:spPr>
        <p:txBody>
          <a:bodyPr/>
          <a:lstStyle/>
          <a:p>
            <a:r>
              <a:rPr lang="en-US" dirty="0"/>
              <a:t>People’s experience of living with chronic heavily exuding wounds</a:t>
            </a:r>
          </a:p>
        </p:txBody>
      </p:sp>
      <p:sp>
        <p:nvSpPr>
          <p:cNvPr id="6" name="Cloud 5">
            <a:extLst>
              <a:ext uri="{FF2B5EF4-FFF2-40B4-BE49-F238E27FC236}">
                <a16:creationId xmlns:a16="http://schemas.microsoft.com/office/drawing/2014/main" id="{CF9C5F7B-93BA-F248-8517-B168BE9A932A}"/>
              </a:ext>
            </a:extLst>
          </p:cNvPr>
          <p:cNvSpPr/>
          <p:nvPr/>
        </p:nvSpPr>
        <p:spPr>
          <a:xfrm>
            <a:off x="9724620" y="3327041"/>
            <a:ext cx="1925448" cy="914400"/>
          </a:xfrm>
          <a:prstGeom prst="cloud">
            <a:avLst/>
          </a:prstGeom>
          <a:gradFill>
            <a:gsLst>
              <a:gs pos="0">
                <a:schemeClr val="accent4">
                  <a:lumMod val="60000"/>
                  <a:lumOff val="40000"/>
                </a:schemeClr>
              </a:gs>
              <a:gs pos="5000">
                <a:srgbClr val="C4148E"/>
              </a:gs>
              <a:gs pos="31000">
                <a:srgbClr val="C4148E"/>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Discomfort</a:t>
            </a:r>
          </a:p>
        </p:txBody>
      </p:sp>
      <p:sp>
        <p:nvSpPr>
          <p:cNvPr id="8" name="Cloud 7">
            <a:extLst>
              <a:ext uri="{FF2B5EF4-FFF2-40B4-BE49-F238E27FC236}">
                <a16:creationId xmlns:a16="http://schemas.microsoft.com/office/drawing/2014/main" id="{323B4BED-C125-FA45-B303-0C0B40C94F82}"/>
              </a:ext>
            </a:extLst>
          </p:cNvPr>
          <p:cNvSpPr/>
          <p:nvPr/>
        </p:nvSpPr>
        <p:spPr>
          <a:xfrm>
            <a:off x="9069271" y="1040946"/>
            <a:ext cx="2976563" cy="1085587"/>
          </a:xfrm>
          <a:prstGeom prst="cloud">
            <a:avLst/>
          </a:prstGeom>
          <a:gradFill>
            <a:gsLst>
              <a:gs pos="57000">
                <a:srgbClr val="C4148E"/>
              </a:gs>
              <a:gs pos="98000">
                <a:schemeClr val="accent1">
                  <a:lumMod val="45000"/>
                  <a:lumOff val="55000"/>
                </a:schemeClr>
              </a:gs>
              <a:gs pos="96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Embarrassment</a:t>
            </a:r>
          </a:p>
        </p:txBody>
      </p:sp>
      <p:sp>
        <p:nvSpPr>
          <p:cNvPr id="9" name="Cloud 8">
            <a:extLst>
              <a:ext uri="{FF2B5EF4-FFF2-40B4-BE49-F238E27FC236}">
                <a16:creationId xmlns:a16="http://schemas.microsoft.com/office/drawing/2014/main" id="{997B5044-2F53-5B4E-9C28-69592EFD7C08}"/>
              </a:ext>
            </a:extLst>
          </p:cNvPr>
          <p:cNvSpPr/>
          <p:nvPr/>
        </p:nvSpPr>
        <p:spPr>
          <a:xfrm>
            <a:off x="4901355" y="3331500"/>
            <a:ext cx="2683255" cy="1325563"/>
          </a:xfrm>
          <a:prstGeom prst="cloud">
            <a:avLst/>
          </a:prstGeom>
          <a:gradFill>
            <a:gsLst>
              <a:gs pos="16000">
                <a:schemeClr val="accent4">
                  <a:lumMod val="60000"/>
                  <a:lumOff val="40000"/>
                </a:schemeClr>
              </a:gs>
              <a:gs pos="36000">
                <a:srgbClr val="C4148E"/>
              </a:gs>
              <a:gs pos="58000">
                <a:srgbClr val="C4148E">
                  <a:lumMod val="57000"/>
                  <a:lumOff val="43000"/>
                </a:srgbClr>
              </a:gs>
              <a:gs pos="92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Sleep disturbance</a:t>
            </a:r>
          </a:p>
        </p:txBody>
      </p:sp>
      <p:sp>
        <p:nvSpPr>
          <p:cNvPr id="10" name="Cloud 9">
            <a:extLst>
              <a:ext uri="{FF2B5EF4-FFF2-40B4-BE49-F238E27FC236}">
                <a16:creationId xmlns:a16="http://schemas.microsoft.com/office/drawing/2014/main" id="{F3075D36-EFBE-CA41-816E-068144D9DDB0}"/>
              </a:ext>
            </a:extLst>
          </p:cNvPr>
          <p:cNvSpPr/>
          <p:nvPr/>
        </p:nvSpPr>
        <p:spPr>
          <a:xfrm>
            <a:off x="5800363" y="1524263"/>
            <a:ext cx="2106421" cy="914400"/>
          </a:xfrm>
          <a:prstGeom prst="cloud">
            <a:avLst/>
          </a:prstGeom>
          <a:gradFill>
            <a:gsLst>
              <a:gs pos="0">
                <a:schemeClr val="accent4">
                  <a:lumMod val="60000"/>
                  <a:lumOff val="40000"/>
                </a:schemeClr>
              </a:gs>
              <a:gs pos="43000">
                <a:srgbClr val="C4148E"/>
              </a:gs>
              <a:gs pos="92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Emotional distress</a:t>
            </a:r>
          </a:p>
        </p:txBody>
      </p:sp>
      <p:sp>
        <p:nvSpPr>
          <p:cNvPr id="11" name="Cloud 10">
            <a:extLst>
              <a:ext uri="{FF2B5EF4-FFF2-40B4-BE49-F238E27FC236}">
                <a16:creationId xmlns:a16="http://schemas.microsoft.com/office/drawing/2014/main" id="{E4EF9D42-47E3-1547-A931-23B76D9547FE}"/>
              </a:ext>
            </a:extLst>
          </p:cNvPr>
          <p:cNvSpPr/>
          <p:nvPr/>
        </p:nvSpPr>
        <p:spPr>
          <a:xfrm>
            <a:off x="5470479" y="5717855"/>
            <a:ext cx="1627464" cy="914400"/>
          </a:xfrm>
          <a:prstGeom prst="cloud">
            <a:avLst/>
          </a:prstGeom>
          <a:gradFill>
            <a:gsLst>
              <a:gs pos="62000">
                <a:srgbClr val="C4148E"/>
              </a:gs>
              <a:gs pos="90000">
                <a:srgbClr val="FFC000"/>
              </a:gs>
              <a:gs pos="89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isolation</a:t>
            </a:r>
          </a:p>
        </p:txBody>
      </p:sp>
      <p:sp>
        <p:nvSpPr>
          <p:cNvPr id="14" name="Footer Placeholder 13">
            <a:extLst>
              <a:ext uri="{FF2B5EF4-FFF2-40B4-BE49-F238E27FC236}">
                <a16:creationId xmlns:a16="http://schemas.microsoft.com/office/drawing/2014/main" id="{5960980F-725F-8A41-85C3-AEDFC12ACD4F}"/>
              </a:ext>
            </a:extLst>
          </p:cNvPr>
          <p:cNvSpPr>
            <a:spLocks noGrp="1"/>
          </p:cNvSpPr>
          <p:nvPr>
            <p:ph type="ftr" sz="quarter" idx="11"/>
          </p:nvPr>
        </p:nvSpPr>
        <p:spPr/>
        <p:txBody>
          <a:bodyPr/>
          <a:lstStyle/>
          <a:p>
            <a:r>
              <a:rPr lang="en-US"/>
              <a:t>© Wound Solutions Australia 2019</a:t>
            </a:r>
          </a:p>
        </p:txBody>
      </p:sp>
      <p:sp>
        <p:nvSpPr>
          <p:cNvPr id="15" name="Slide Number Placeholder 14">
            <a:extLst>
              <a:ext uri="{FF2B5EF4-FFF2-40B4-BE49-F238E27FC236}">
                <a16:creationId xmlns:a16="http://schemas.microsoft.com/office/drawing/2014/main" id="{070B5AB1-4FA2-2849-BF4F-3A091906636F}"/>
              </a:ext>
            </a:extLst>
          </p:cNvPr>
          <p:cNvSpPr>
            <a:spLocks noGrp="1"/>
          </p:cNvSpPr>
          <p:nvPr>
            <p:ph type="sldNum" sz="quarter" idx="12"/>
          </p:nvPr>
        </p:nvSpPr>
        <p:spPr/>
        <p:txBody>
          <a:bodyPr/>
          <a:lstStyle/>
          <a:p>
            <a:fld id="{BF0BED19-DE85-894D-86F6-B9536EB856AB}" type="slidenum">
              <a:rPr lang="en-US" smtClean="0"/>
              <a:t>24</a:t>
            </a:fld>
            <a:endParaRPr lang="en-US"/>
          </a:p>
        </p:txBody>
      </p:sp>
      <p:sp>
        <p:nvSpPr>
          <p:cNvPr id="17" name="Cloud 16">
            <a:extLst>
              <a:ext uri="{FF2B5EF4-FFF2-40B4-BE49-F238E27FC236}">
                <a16:creationId xmlns:a16="http://schemas.microsoft.com/office/drawing/2014/main" id="{8FCFDDDC-94F7-5C49-A16E-95994CEBFED2}"/>
              </a:ext>
            </a:extLst>
          </p:cNvPr>
          <p:cNvSpPr/>
          <p:nvPr/>
        </p:nvSpPr>
        <p:spPr>
          <a:xfrm>
            <a:off x="227495" y="3428442"/>
            <a:ext cx="2109322" cy="1115598"/>
          </a:xfrm>
          <a:prstGeom prst="cloud">
            <a:avLst/>
          </a:prstGeom>
          <a:gradFill>
            <a:gsLst>
              <a:gs pos="0">
                <a:schemeClr val="accent4">
                  <a:lumMod val="60000"/>
                  <a:lumOff val="40000"/>
                </a:schemeClr>
              </a:gs>
              <a:gs pos="5000">
                <a:srgbClr val="C4148E"/>
              </a:gs>
              <a:gs pos="31000">
                <a:srgbClr val="C4148E"/>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Odour</a:t>
            </a:r>
            <a:endParaRPr lang="en-US" dirty="0"/>
          </a:p>
        </p:txBody>
      </p:sp>
      <p:sp>
        <p:nvSpPr>
          <p:cNvPr id="18" name="Cloud 17">
            <a:extLst>
              <a:ext uri="{FF2B5EF4-FFF2-40B4-BE49-F238E27FC236}">
                <a16:creationId xmlns:a16="http://schemas.microsoft.com/office/drawing/2014/main" id="{3CF1A971-2122-0846-97C1-914339BBB10E}"/>
              </a:ext>
            </a:extLst>
          </p:cNvPr>
          <p:cNvSpPr/>
          <p:nvPr/>
        </p:nvSpPr>
        <p:spPr>
          <a:xfrm>
            <a:off x="737953" y="5624512"/>
            <a:ext cx="2109323" cy="914400"/>
          </a:xfrm>
          <a:prstGeom prst="cloud">
            <a:avLst/>
          </a:prstGeom>
          <a:gradFill>
            <a:gsLst>
              <a:gs pos="0">
                <a:schemeClr val="accent4">
                  <a:lumMod val="60000"/>
                  <a:lumOff val="40000"/>
                </a:schemeClr>
              </a:gs>
              <a:gs pos="5000">
                <a:srgbClr val="C4148E"/>
              </a:gs>
              <a:gs pos="31000">
                <a:srgbClr val="C4148E"/>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Pain</a:t>
            </a:r>
          </a:p>
        </p:txBody>
      </p:sp>
      <p:sp>
        <p:nvSpPr>
          <p:cNvPr id="20" name="Cloud 19">
            <a:extLst>
              <a:ext uri="{FF2B5EF4-FFF2-40B4-BE49-F238E27FC236}">
                <a16:creationId xmlns:a16="http://schemas.microsoft.com/office/drawing/2014/main" id="{62DAE3A6-402C-8744-8073-3672760DA314}"/>
              </a:ext>
            </a:extLst>
          </p:cNvPr>
          <p:cNvSpPr/>
          <p:nvPr/>
        </p:nvSpPr>
        <p:spPr>
          <a:xfrm>
            <a:off x="461598" y="1717804"/>
            <a:ext cx="2109323" cy="914400"/>
          </a:xfrm>
          <a:prstGeom prst="cloud">
            <a:avLst/>
          </a:prstGeom>
          <a:gradFill>
            <a:gsLst>
              <a:gs pos="0">
                <a:schemeClr val="accent4">
                  <a:lumMod val="60000"/>
                  <a:lumOff val="40000"/>
                </a:schemeClr>
              </a:gs>
              <a:gs pos="5000">
                <a:srgbClr val="C4148E"/>
              </a:gs>
              <a:gs pos="31000">
                <a:srgbClr val="C4148E"/>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Leakage</a:t>
            </a:r>
          </a:p>
        </p:txBody>
      </p:sp>
      <p:sp>
        <p:nvSpPr>
          <p:cNvPr id="21" name="Cloud 20">
            <a:extLst>
              <a:ext uri="{FF2B5EF4-FFF2-40B4-BE49-F238E27FC236}">
                <a16:creationId xmlns:a16="http://schemas.microsoft.com/office/drawing/2014/main" id="{0ED24E14-6AD0-544E-9CA3-CBCC94604958}"/>
              </a:ext>
            </a:extLst>
          </p:cNvPr>
          <p:cNvSpPr/>
          <p:nvPr/>
        </p:nvSpPr>
        <p:spPr>
          <a:xfrm>
            <a:off x="9724620" y="5259255"/>
            <a:ext cx="2109322" cy="1115598"/>
          </a:xfrm>
          <a:prstGeom prst="cloud">
            <a:avLst/>
          </a:prstGeom>
          <a:gradFill>
            <a:gsLst>
              <a:gs pos="0">
                <a:schemeClr val="accent4">
                  <a:lumMod val="60000"/>
                  <a:lumOff val="40000"/>
                </a:schemeClr>
              </a:gs>
              <a:gs pos="5000">
                <a:srgbClr val="C4148E"/>
              </a:gs>
              <a:gs pos="31000">
                <a:srgbClr val="C4148E"/>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 Distress</a:t>
            </a:r>
          </a:p>
        </p:txBody>
      </p:sp>
    </p:spTree>
    <p:extLst>
      <p:ext uri="{BB962C8B-B14F-4D97-AF65-F5344CB8AC3E}">
        <p14:creationId xmlns:p14="http://schemas.microsoft.com/office/powerpoint/2010/main" val="2026553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D7D31901-6107-6D4B-804A-EE393E611B13}"/>
              </a:ext>
            </a:extLst>
          </p:cNvPr>
          <p:cNvPicPr>
            <a:picLocks noChangeAspect="1"/>
          </p:cNvPicPr>
          <p:nvPr/>
        </p:nvPicPr>
        <p:blipFill rotWithShape="1">
          <a:blip r:embed="rId3"/>
          <a:srcRect l="16054" r="3346"/>
          <a:stretch/>
        </p:blipFill>
        <p:spPr>
          <a:xfrm>
            <a:off x="-1" y="10"/>
            <a:ext cx="7370057" cy="6857990"/>
          </a:xfrm>
          <a:prstGeom prst="rect">
            <a:avLst/>
          </a:prstGeom>
        </p:spPr>
      </p:pic>
      <p:pic>
        <p:nvPicPr>
          <p:cNvPr id="4" name="Picture 3">
            <a:extLst>
              <a:ext uri="{FF2B5EF4-FFF2-40B4-BE49-F238E27FC236}">
                <a16:creationId xmlns:a16="http://schemas.microsoft.com/office/drawing/2014/main" id="{834DBB44-3CCC-4243-953A-6A9CAF880AE9}"/>
              </a:ext>
            </a:extLst>
          </p:cNvPr>
          <p:cNvPicPr>
            <a:picLocks noChangeAspect="1"/>
          </p:cNvPicPr>
          <p:nvPr/>
        </p:nvPicPr>
        <p:blipFill rotWithShape="1">
          <a:blip r:embed="rId4"/>
          <a:srcRect r="15805" b="-3"/>
          <a:stretch/>
        </p:blipFill>
        <p:spPr>
          <a:xfrm>
            <a:off x="7534656" y="1"/>
            <a:ext cx="4657344" cy="3346704"/>
          </a:xfrm>
          <a:prstGeom prst="rect">
            <a:avLst/>
          </a:prstGeom>
        </p:spPr>
      </p:pic>
      <p:pic>
        <p:nvPicPr>
          <p:cNvPr id="5" name="Picture 4">
            <a:extLst>
              <a:ext uri="{FF2B5EF4-FFF2-40B4-BE49-F238E27FC236}">
                <a16:creationId xmlns:a16="http://schemas.microsoft.com/office/drawing/2014/main" id="{4289C019-08DE-2741-96D4-4015159491EF}"/>
              </a:ext>
            </a:extLst>
          </p:cNvPr>
          <p:cNvPicPr>
            <a:picLocks noChangeAspect="1"/>
          </p:cNvPicPr>
          <p:nvPr/>
        </p:nvPicPr>
        <p:blipFill rotWithShape="1">
          <a:blip r:embed="rId5"/>
          <a:srcRect l="3623" r="3750"/>
          <a:stretch/>
        </p:blipFill>
        <p:spPr>
          <a:xfrm>
            <a:off x="7534654" y="3511296"/>
            <a:ext cx="4657346" cy="3346704"/>
          </a:xfrm>
          <a:prstGeom prst="rect">
            <a:avLst/>
          </a:prstGeom>
        </p:spPr>
      </p:pic>
      <p:sp>
        <p:nvSpPr>
          <p:cNvPr id="2" name="Footer Placeholder 1">
            <a:extLst>
              <a:ext uri="{FF2B5EF4-FFF2-40B4-BE49-F238E27FC236}">
                <a16:creationId xmlns:a16="http://schemas.microsoft.com/office/drawing/2014/main" id="{360A68C9-7A75-C84B-BA9A-ED10904120D6}"/>
              </a:ext>
            </a:extLst>
          </p:cNvPr>
          <p:cNvSpPr>
            <a:spLocks noGrp="1"/>
          </p:cNvSpPr>
          <p:nvPr>
            <p:ph type="ftr" sz="quarter" idx="11"/>
          </p:nvPr>
        </p:nvSpPr>
        <p:spPr/>
        <p:txBody>
          <a:bodyPr/>
          <a:lstStyle/>
          <a:p>
            <a:r>
              <a:rPr lang="en-US"/>
              <a:t>© Wound Solutions Australia 2019</a:t>
            </a:r>
          </a:p>
        </p:txBody>
      </p:sp>
      <p:sp>
        <p:nvSpPr>
          <p:cNvPr id="6" name="Slide Number Placeholder 5">
            <a:extLst>
              <a:ext uri="{FF2B5EF4-FFF2-40B4-BE49-F238E27FC236}">
                <a16:creationId xmlns:a16="http://schemas.microsoft.com/office/drawing/2014/main" id="{AAAE38B9-EEA6-914C-A3A1-45DC81F052C1}"/>
              </a:ext>
            </a:extLst>
          </p:cNvPr>
          <p:cNvSpPr>
            <a:spLocks noGrp="1"/>
          </p:cNvSpPr>
          <p:nvPr>
            <p:ph type="sldNum" sz="quarter" idx="12"/>
          </p:nvPr>
        </p:nvSpPr>
        <p:spPr/>
        <p:txBody>
          <a:bodyPr/>
          <a:lstStyle/>
          <a:p>
            <a:fld id="{BF0BED19-DE85-894D-86F6-B9536EB856AB}" type="slidenum">
              <a:rPr lang="en-US" smtClean="0"/>
              <a:t>25</a:t>
            </a:fld>
            <a:endParaRPr lang="en-US"/>
          </a:p>
        </p:txBody>
      </p:sp>
    </p:spTree>
    <p:extLst>
      <p:ext uri="{BB962C8B-B14F-4D97-AF65-F5344CB8AC3E}">
        <p14:creationId xmlns:p14="http://schemas.microsoft.com/office/powerpoint/2010/main" val="394368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D4F81B-FA76-054A-BF88-2AD12BF24C9E}"/>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kern="1200" dirty="0">
                <a:solidFill>
                  <a:schemeClr val="tx1"/>
                </a:solidFill>
                <a:latin typeface="+mj-lt"/>
                <a:ea typeface="+mj-ea"/>
                <a:cs typeface="+mj-cs"/>
              </a:rPr>
              <a:t>Assessing &amp; Dressing</a:t>
            </a:r>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0ACEA77-7DFF-6141-86B3-D0EE52DE2301}"/>
              </a:ext>
            </a:extLst>
          </p:cNvPr>
          <p:cNvSpPr>
            <a:spLocks noGrp="1"/>
          </p:cNvSpPr>
          <p:nvPr>
            <p:ph type="ftr" sz="quarter" idx="11"/>
          </p:nvPr>
        </p:nvSpPr>
        <p:spPr>
          <a:xfrm>
            <a:off x="3200401" y="6356350"/>
            <a:ext cx="4439120" cy="365125"/>
          </a:xfrm>
        </p:spPr>
        <p:txBody>
          <a:bodyPr vert="horz" lIns="91440" tIns="45720" rIns="91440" bIns="45720" rtlCol="0" anchor="ctr">
            <a:normAutofit/>
          </a:bodyPr>
          <a:lstStyle/>
          <a:p>
            <a:pPr algn="r" defTabSz="914400">
              <a:spcAft>
                <a:spcPts val="600"/>
              </a:spcAft>
            </a:pPr>
            <a:r>
              <a:rPr lang="en-US" kern="1200">
                <a:solidFill>
                  <a:schemeClr val="tx1">
                    <a:tint val="75000"/>
                  </a:schemeClr>
                </a:solidFill>
                <a:latin typeface="+mn-lt"/>
                <a:ea typeface="+mn-ea"/>
                <a:cs typeface="+mn-cs"/>
              </a:rPr>
              <a:t>© Wound Solutions Australia 2019</a:t>
            </a:r>
          </a:p>
        </p:txBody>
      </p:sp>
      <p:sp>
        <p:nvSpPr>
          <p:cNvPr id="5" name="Slide Number Placeholder 4">
            <a:extLst>
              <a:ext uri="{FF2B5EF4-FFF2-40B4-BE49-F238E27FC236}">
                <a16:creationId xmlns:a16="http://schemas.microsoft.com/office/drawing/2014/main" id="{3470DC64-790D-EB48-8BF8-3CA9DB65F790}"/>
              </a:ext>
            </a:extLst>
          </p:cNvPr>
          <p:cNvSpPr>
            <a:spLocks noGrp="1"/>
          </p:cNvSpPr>
          <p:nvPr>
            <p:ph type="sldNum" sz="quarter" idx="12"/>
          </p:nvPr>
        </p:nvSpPr>
        <p:spPr>
          <a:xfrm>
            <a:off x="11082528" y="6356350"/>
            <a:ext cx="365760" cy="365125"/>
          </a:xfrm>
          <a:prstGeom prst="ellipse">
            <a:avLst/>
          </a:prstGeom>
          <a:solidFill>
            <a:srgbClr val="7F7F7F"/>
          </a:solidFill>
        </p:spPr>
        <p:txBody>
          <a:bodyPr vert="horz" lIns="91440" tIns="45720" rIns="91440" bIns="45720" rtlCol="0" anchor="ctr">
            <a:normAutofit fontScale="55000" lnSpcReduction="20000"/>
          </a:bodyPr>
          <a:lstStyle/>
          <a:p>
            <a:pPr algn="ctr" defTabSz="914400">
              <a:spcAft>
                <a:spcPts val="600"/>
              </a:spcAft>
            </a:pPr>
            <a:fld id="{BF0BED19-DE85-894D-86F6-B9536EB856AB}" type="slidenum">
              <a:rPr lang="en-US" sz="1050">
                <a:solidFill>
                  <a:srgbClr val="FFFFFF"/>
                </a:solidFill>
              </a:rPr>
              <a:pPr algn="ctr" defTabSz="914400">
                <a:spcAft>
                  <a:spcPts val="600"/>
                </a:spcAft>
              </a:pPr>
              <a:t>26</a:t>
            </a:fld>
            <a:endParaRPr lang="en-US" sz="1050">
              <a:solidFill>
                <a:srgbClr val="FFFFFF"/>
              </a:solidFill>
            </a:endParaRPr>
          </a:p>
        </p:txBody>
      </p:sp>
    </p:spTree>
    <p:extLst>
      <p:ext uri="{BB962C8B-B14F-4D97-AF65-F5344CB8AC3E}">
        <p14:creationId xmlns:p14="http://schemas.microsoft.com/office/powerpoint/2010/main" val="334613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CB9979-FDC3-8B49-8F17-64F081653668}"/>
              </a:ext>
            </a:extLst>
          </p:cNvPr>
          <p:cNvSpPr>
            <a:spLocks noGrp="1"/>
          </p:cNvSpPr>
          <p:nvPr>
            <p:ph type="title"/>
          </p:nvPr>
        </p:nvSpPr>
        <p:spPr/>
        <p:txBody>
          <a:bodyPr/>
          <a:lstStyle/>
          <a:p>
            <a:r>
              <a:rPr lang="en-US" dirty="0"/>
              <a:t>Aim of exudate management</a:t>
            </a:r>
          </a:p>
        </p:txBody>
      </p:sp>
      <p:sp>
        <p:nvSpPr>
          <p:cNvPr id="7" name="Content Placeholder 6">
            <a:extLst>
              <a:ext uri="{FF2B5EF4-FFF2-40B4-BE49-F238E27FC236}">
                <a16:creationId xmlns:a16="http://schemas.microsoft.com/office/drawing/2014/main" id="{0ED04C8C-1DA5-EB43-B06E-FEFC22A61B43}"/>
              </a:ext>
            </a:extLst>
          </p:cNvPr>
          <p:cNvSpPr>
            <a:spLocks noGrp="1"/>
          </p:cNvSpPr>
          <p:nvPr>
            <p:ph idx="1"/>
          </p:nvPr>
        </p:nvSpPr>
        <p:spPr/>
        <p:txBody>
          <a:bodyPr>
            <a:normAutofit lnSpcReduction="10000"/>
          </a:bodyPr>
          <a:lstStyle/>
          <a:p>
            <a:r>
              <a:rPr lang="en-US" dirty="0" err="1"/>
              <a:t>Optimise</a:t>
            </a:r>
            <a:r>
              <a:rPr lang="en-US" dirty="0"/>
              <a:t> the wound bed moisture level appropriate for the patient</a:t>
            </a:r>
          </a:p>
          <a:p>
            <a:endParaRPr lang="en-US" dirty="0"/>
          </a:p>
          <a:p>
            <a:r>
              <a:rPr lang="en-US" dirty="0"/>
              <a:t>Protect the surrounding skin</a:t>
            </a:r>
          </a:p>
          <a:p>
            <a:pPr marL="0" indent="0">
              <a:buNone/>
            </a:pPr>
            <a:endParaRPr lang="en-US" dirty="0"/>
          </a:p>
          <a:p>
            <a:r>
              <a:rPr lang="en-US" dirty="0"/>
              <a:t>Prevent and treat exudate related problems</a:t>
            </a:r>
          </a:p>
          <a:p>
            <a:endParaRPr lang="en-US" dirty="0"/>
          </a:p>
          <a:p>
            <a:r>
              <a:rPr lang="en-US" dirty="0"/>
              <a:t>Manage symptoms </a:t>
            </a:r>
          </a:p>
          <a:p>
            <a:endParaRPr lang="en-US" dirty="0"/>
          </a:p>
          <a:p>
            <a:r>
              <a:rPr lang="en-US" dirty="0"/>
              <a:t>Improve quality of life</a:t>
            </a:r>
          </a:p>
        </p:txBody>
      </p:sp>
      <p:sp>
        <p:nvSpPr>
          <p:cNvPr id="4" name="Footer Placeholder 3">
            <a:extLst>
              <a:ext uri="{FF2B5EF4-FFF2-40B4-BE49-F238E27FC236}">
                <a16:creationId xmlns:a16="http://schemas.microsoft.com/office/drawing/2014/main" id="{CC4DDE91-7E2F-364C-8710-FF5CBC05D64A}"/>
              </a:ext>
            </a:extLst>
          </p:cNvPr>
          <p:cNvSpPr>
            <a:spLocks noGrp="1"/>
          </p:cNvSpPr>
          <p:nvPr>
            <p:ph type="ftr" sz="quarter" idx="11"/>
          </p:nvPr>
        </p:nvSpPr>
        <p:spPr/>
        <p:txBody>
          <a:bodyPr/>
          <a:lstStyle/>
          <a:p>
            <a:r>
              <a:rPr lang="en-US"/>
              <a:t>© Wound Solutions Australia 2019</a:t>
            </a:r>
          </a:p>
        </p:txBody>
      </p:sp>
      <p:sp>
        <p:nvSpPr>
          <p:cNvPr id="5" name="Slide Number Placeholder 4">
            <a:extLst>
              <a:ext uri="{FF2B5EF4-FFF2-40B4-BE49-F238E27FC236}">
                <a16:creationId xmlns:a16="http://schemas.microsoft.com/office/drawing/2014/main" id="{C1B80081-270C-D844-8132-8E8B199EABA3}"/>
              </a:ext>
            </a:extLst>
          </p:cNvPr>
          <p:cNvSpPr>
            <a:spLocks noGrp="1"/>
          </p:cNvSpPr>
          <p:nvPr>
            <p:ph type="sldNum" sz="quarter" idx="12"/>
          </p:nvPr>
        </p:nvSpPr>
        <p:spPr/>
        <p:txBody>
          <a:bodyPr/>
          <a:lstStyle/>
          <a:p>
            <a:fld id="{BF0BED19-DE85-894D-86F6-B9536EB856AB}" type="slidenum">
              <a:rPr lang="en-US" smtClean="0"/>
              <a:t>27</a:t>
            </a:fld>
            <a:endParaRPr lang="en-US"/>
          </a:p>
        </p:txBody>
      </p:sp>
    </p:spTree>
    <p:extLst>
      <p:ext uri="{BB962C8B-B14F-4D97-AF65-F5344CB8AC3E}">
        <p14:creationId xmlns:p14="http://schemas.microsoft.com/office/powerpoint/2010/main" val="2068999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EBBC039C-A333-C446-9923-F2894E45358E}"/>
              </a:ext>
            </a:extLst>
          </p:cNvPr>
          <p:cNvPicPr>
            <a:picLocks noChangeAspect="1"/>
          </p:cNvPicPr>
          <p:nvPr/>
        </p:nvPicPr>
        <p:blipFill>
          <a:blip r:embed="rId3"/>
          <a:stretch>
            <a:fillRect/>
          </a:stretch>
        </p:blipFill>
        <p:spPr>
          <a:xfrm>
            <a:off x="3209437" y="643467"/>
            <a:ext cx="5773126" cy="5571066"/>
          </a:xfrm>
          <a:prstGeom prst="rect">
            <a:avLst/>
          </a:prstGeom>
        </p:spPr>
      </p:pic>
      <p:sp>
        <p:nvSpPr>
          <p:cNvPr id="7" name="Footer Placeholder 6">
            <a:extLst>
              <a:ext uri="{FF2B5EF4-FFF2-40B4-BE49-F238E27FC236}">
                <a16:creationId xmlns:a16="http://schemas.microsoft.com/office/drawing/2014/main" id="{A9C83EA1-BDEE-1042-8DA5-A0B847B9A675}"/>
              </a:ext>
            </a:extLst>
          </p:cNvPr>
          <p:cNvSpPr>
            <a:spLocks noGrp="1"/>
          </p:cNvSpPr>
          <p:nvPr>
            <p:ph type="ftr" sz="quarter" idx="11"/>
          </p:nvPr>
        </p:nvSpPr>
        <p:spPr/>
        <p:txBody>
          <a:bodyPr/>
          <a:lstStyle/>
          <a:p>
            <a:r>
              <a:rPr lang="en-US"/>
              <a:t>© Wound Solutions Australia 2019</a:t>
            </a:r>
          </a:p>
        </p:txBody>
      </p:sp>
      <p:sp>
        <p:nvSpPr>
          <p:cNvPr id="8" name="Slide Number Placeholder 7">
            <a:extLst>
              <a:ext uri="{FF2B5EF4-FFF2-40B4-BE49-F238E27FC236}">
                <a16:creationId xmlns:a16="http://schemas.microsoft.com/office/drawing/2014/main" id="{CEF82C9B-5456-3C4E-AB7D-BB8D8C97A4E5}"/>
              </a:ext>
            </a:extLst>
          </p:cNvPr>
          <p:cNvSpPr>
            <a:spLocks noGrp="1"/>
          </p:cNvSpPr>
          <p:nvPr>
            <p:ph type="sldNum" sz="quarter" idx="12"/>
          </p:nvPr>
        </p:nvSpPr>
        <p:spPr/>
        <p:txBody>
          <a:bodyPr/>
          <a:lstStyle/>
          <a:p>
            <a:fld id="{BF0BED19-DE85-894D-86F6-B9536EB856AB}" type="slidenum">
              <a:rPr lang="en-US" smtClean="0"/>
              <a:t>28</a:t>
            </a:fld>
            <a:endParaRPr lang="en-US"/>
          </a:p>
        </p:txBody>
      </p:sp>
    </p:spTree>
    <p:extLst>
      <p:ext uri="{BB962C8B-B14F-4D97-AF65-F5344CB8AC3E}">
        <p14:creationId xmlns:p14="http://schemas.microsoft.com/office/powerpoint/2010/main" val="1699709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0FC6DCD-52CF-354B-83AB-E6C59E085A87}"/>
              </a:ext>
            </a:extLst>
          </p:cNvPr>
          <p:cNvPicPr>
            <a:picLocks noChangeAspect="1"/>
          </p:cNvPicPr>
          <p:nvPr/>
        </p:nvPicPr>
        <p:blipFill>
          <a:blip r:embed="rId3"/>
          <a:stretch>
            <a:fillRect/>
          </a:stretch>
        </p:blipFill>
        <p:spPr>
          <a:xfrm>
            <a:off x="0" y="0"/>
            <a:ext cx="12192000" cy="6858000"/>
          </a:xfrm>
          <a:prstGeom prst="rect">
            <a:avLst/>
          </a:prstGeom>
        </p:spPr>
      </p:pic>
      <p:sp>
        <p:nvSpPr>
          <p:cNvPr id="7" name="Footer Placeholder 6">
            <a:extLst>
              <a:ext uri="{FF2B5EF4-FFF2-40B4-BE49-F238E27FC236}">
                <a16:creationId xmlns:a16="http://schemas.microsoft.com/office/drawing/2014/main" id="{743F1C70-83D7-AA4D-A391-05762E8D3D17}"/>
              </a:ext>
            </a:extLst>
          </p:cNvPr>
          <p:cNvSpPr>
            <a:spLocks noGrp="1"/>
          </p:cNvSpPr>
          <p:nvPr>
            <p:ph type="ftr" sz="quarter" idx="11"/>
          </p:nvPr>
        </p:nvSpPr>
        <p:spPr/>
        <p:txBody>
          <a:bodyPr/>
          <a:lstStyle/>
          <a:p>
            <a:r>
              <a:rPr lang="en-US"/>
              <a:t>© Wound Solutions Australia 2019</a:t>
            </a:r>
          </a:p>
        </p:txBody>
      </p:sp>
      <p:sp>
        <p:nvSpPr>
          <p:cNvPr id="8" name="Slide Number Placeholder 7">
            <a:extLst>
              <a:ext uri="{FF2B5EF4-FFF2-40B4-BE49-F238E27FC236}">
                <a16:creationId xmlns:a16="http://schemas.microsoft.com/office/drawing/2014/main" id="{664E940F-5F6A-8444-ACB3-1C2FF8A51364}"/>
              </a:ext>
            </a:extLst>
          </p:cNvPr>
          <p:cNvSpPr>
            <a:spLocks noGrp="1"/>
          </p:cNvSpPr>
          <p:nvPr>
            <p:ph type="sldNum" sz="quarter" idx="12"/>
          </p:nvPr>
        </p:nvSpPr>
        <p:spPr/>
        <p:txBody>
          <a:bodyPr/>
          <a:lstStyle/>
          <a:p>
            <a:fld id="{BF0BED19-DE85-894D-86F6-B9536EB856AB}" type="slidenum">
              <a:rPr lang="en-US" smtClean="0"/>
              <a:t>29</a:t>
            </a:fld>
            <a:endParaRPr lang="en-US"/>
          </a:p>
        </p:txBody>
      </p:sp>
    </p:spTree>
    <p:extLst>
      <p:ext uri="{BB962C8B-B14F-4D97-AF65-F5344CB8AC3E}">
        <p14:creationId xmlns:p14="http://schemas.microsoft.com/office/powerpoint/2010/main" val="4132347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7">
            <a:extLst>
              <a:ext uri="{FF2B5EF4-FFF2-40B4-BE49-F238E27FC236}">
                <a16:creationId xmlns:a16="http://schemas.microsoft.com/office/drawing/2014/main" id="{FEE5B790-4D6E-0F48-8B83-04FA81C41E98}"/>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9823F938-2205-104D-930F-C22909A1A3D4}" type="slidenum">
              <a:rPr lang="en-AU" altLang="en-US" smtClean="0">
                <a:solidFill>
                  <a:srgbClr val="045C75"/>
                </a:solidFill>
              </a:rPr>
              <a:pPr eaLnBrk="1" hangingPunct="1">
                <a:defRPr/>
              </a:pPr>
              <a:t>30</a:t>
            </a:fld>
            <a:endParaRPr lang="en-AU" altLang="en-US">
              <a:solidFill>
                <a:srgbClr val="045C75"/>
              </a:solidFill>
            </a:endParaRPr>
          </a:p>
        </p:txBody>
      </p:sp>
      <p:sp>
        <p:nvSpPr>
          <p:cNvPr id="61442" name="Rectangle 2">
            <a:extLst>
              <a:ext uri="{FF2B5EF4-FFF2-40B4-BE49-F238E27FC236}">
                <a16:creationId xmlns:a16="http://schemas.microsoft.com/office/drawing/2014/main" id="{9EFB2B5E-661C-174B-86E6-E1A4401BA88B}"/>
              </a:ext>
            </a:extLst>
          </p:cNvPr>
          <p:cNvSpPr>
            <a:spLocks noGrp="1"/>
          </p:cNvSpPr>
          <p:nvPr>
            <p:ph type="title"/>
          </p:nvPr>
        </p:nvSpPr>
        <p:spPr/>
        <p:txBody>
          <a:bodyPr/>
          <a:lstStyle/>
          <a:p>
            <a:r>
              <a:rPr lang="en-AU" altLang="en-US" b="1" dirty="0"/>
              <a:t>Assessing Wound Exudate – part of your holistic assessment</a:t>
            </a:r>
          </a:p>
        </p:txBody>
      </p:sp>
      <p:sp>
        <p:nvSpPr>
          <p:cNvPr id="61443" name="Rectangle 3">
            <a:extLst>
              <a:ext uri="{FF2B5EF4-FFF2-40B4-BE49-F238E27FC236}">
                <a16:creationId xmlns:a16="http://schemas.microsoft.com/office/drawing/2014/main" id="{708E339F-52B2-A14E-BC7D-E56CAB022953}"/>
              </a:ext>
            </a:extLst>
          </p:cNvPr>
          <p:cNvSpPr>
            <a:spLocks noGrp="1"/>
          </p:cNvSpPr>
          <p:nvPr>
            <p:ph type="body" idx="1"/>
          </p:nvPr>
        </p:nvSpPr>
        <p:spPr>
          <a:xfrm>
            <a:off x="2024063" y="1928814"/>
            <a:ext cx="8229600" cy="4389437"/>
          </a:xfrm>
        </p:spPr>
        <p:txBody>
          <a:bodyPr>
            <a:normAutofit lnSpcReduction="10000"/>
          </a:bodyPr>
          <a:lstStyle/>
          <a:p>
            <a:r>
              <a:rPr lang="en-AU" altLang="en-US" dirty="0">
                <a:latin typeface="+mj-lt"/>
                <a:cs typeface="Tahoma" panose="020B0604030504040204" pitchFamily="34" charset="0"/>
              </a:rPr>
              <a:t>A change in exudate  can indicate a change in </a:t>
            </a:r>
          </a:p>
          <a:p>
            <a:pPr>
              <a:buFont typeface="Wingdings 2" pitchFamily="2" charset="2"/>
              <a:buNone/>
            </a:pPr>
            <a:r>
              <a:rPr lang="en-AU" altLang="en-US" dirty="0">
                <a:latin typeface="+mj-lt"/>
                <a:cs typeface="Tahoma" panose="020B0604030504040204" pitchFamily="34" charset="0"/>
              </a:rPr>
              <a:t>wound status or disease processes               re-evaluate</a:t>
            </a:r>
          </a:p>
          <a:p>
            <a:pPr>
              <a:buFont typeface="Wingdings 2" pitchFamily="2" charset="2"/>
              <a:buNone/>
            </a:pPr>
            <a:endParaRPr lang="en-AU" altLang="en-US" b="1" dirty="0">
              <a:latin typeface="+mj-lt"/>
              <a:cs typeface="Tahoma" panose="020B0604030504040204" pitchFamily="34" charset="0"/>
            </a:endParaRPr>
          </a:p>
          <a:p>
            <a:pPr>
              <a:buFont typeface="Wingdings 2" pitchFamily="2" charset="2"/>
              <a:buNone/>
            </a:pPr>
            <a:r>
              <a:rPr lang="en-AU" altLang="en-US" b="1" dirty="0">
                <a:latin typeface="+mj-lt"/>
                <a:cs typeface="Tahoma" panose="020B0604030504040204" pitchFamily="34" charset="0"/>
              </a:rPr>
              <a:t>ASSESS &amp; DOCUMENT</a:t>
            </a:r>
          </a:p>
          <a:p>
            <a:r>
              <a:rPr lang="en-AU" altLang="en-US" dirty="0">
                <a:latin typeface="+mj-lt"/>
                <a:cs typeface="Tahoma" panose="020B0604030504040204" pitchFamily="34" charset="0"/>
              </a:rPr>
              <a:t>Colour</a:t>
            </a:r>
          </a:p>
          <a:p>
            <a:r>
              <a:rPr lang="en-AU" altLang="en-US" dirty="0">
                <a:latin typeface="+mj-lt"/>
                <a:cs typeface="Tahoma" panose="020B0604030504040204" pitchFamily="34" charset="0"/>
              </a:rPr>
              <a:t>Consistency</a:t>
            </a:r>
          </a:p>
          <a:p>
            <a:r>
              <a:rPr lang="en-AU" altLang="en-US" dirty="0">
                <a:latin typeface="+mj-lt"/>
                <a:cs typeface="Tahoma" panose="020B0604030504040204" pitchFamily="34" charset="0"/>
              </a:rPr>
              <a:t>Odour</a:t>
            </a:r>
          </a:p>
          <a:p>
            <a:r>
              <a:rPr lang="en-AU" altLang="en-US" dirty="0">
                <a:latin typeface="+mj-lt"/>
                <a:cs typeface="Tahoma" panose="020B0604030504040204" pitchFamily="34" charset="0"/>
              </a:rPr>
              <a:t>Volume</a:t>
            </a:r>
          </a:p>
          <a:p>
            <a:r>
              <a:rPr lang="en-AU" altLang="en-US" dirty="0">
                <a:latin typeface="+mj-lt"/>
                <a:cs typeface="Tahoma" panose="020B0604030504040204" pitchFamily="34" charset="0"/>
              </a:rPr>
              <a:t>Effectiveness of current treatment regime</a:t>
            </a:r>
          </a:p>
          <a:p>
            <a:pPr marL="0" indent="0">
              <a:buNone/>
            </a:pPr>
            <a:endParaRPr lang="en-AU" altLang="en-US" dirty="0"/>
          </a:p>
        </p:txBody>
      </p:sp>
      <p:sp>
        <p:nvSpPr>
          <p:cNvPr id="5" name="Notched Right Arrow 4">
            <a:extLst>
              <a:ext uri="{FF2B5EF4-FFF2-40B4-BE49-F238E27FC236}">
                <a16:creationId xmlns:a16="http://schemas.microsoft.com/office/drawing/2014/main" id="{15CAF7B8-0060-3B47-8CB1-DF67256C9101}"/>
              </a:ext>
            </a:extLst>
          </p:cNvPr>
          <p:cNvSpPr/>
          <p:nvPr/>
        </p:nvSpPr>
        <p:spPr>
          <a:xfrm>
            <a:off x="7175500" y="2442128"/>
            <a:ext cx="977900" cy="4841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D031471A-0FED-2641-B31D-E2A49D6C070D}"/>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1448582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9412-EF92-1D4D-8D3B-EAA4550385E3}"/>
              </a:ext>
            </a:extLst>
          </p:cNvPr>
          <p:cNvSpPr>
            <a:spLocks noGrp="1"/>
          </p:cNvSpPr>
          <p:nvPr>
            <p:ph type="title"/>
          </p:nvPr>
        </p:nvSpPr>
        <p:spPr/>
        <p:txBody>
          <a:bodyPr/>
          <a:lstStyle/>
          <a:p>
            <a:r>
              <a:rPr lang="en-US"/>
              <a:t>Session objectives</a:t>
            </a:r>
          </a:p>
        </p:txBody>
      </p:sp>
      <p:sp>
        <p:nvSpPr>
          <p:cNvPr id="3" name="Content Placeholder 2">
            <a:extLst>
              <a:ext uri="{FF2B5EF4-FFF2-40B4-BE49-F238E27FC236}">
                <a16:creationId xmlns:a16="http://schemas.microsoft.com/office/drawing/2014/main" id="{3AA4AFB2-43A8-8D4D-BBCC-9F57F2569CD3}"/>
              </a:ext>
            </a:extLst>
          </p:cNvPr>
          <p:cNvSpPr>
            <a:spLocks noGrp="1"/>
          </p:cNvSpPr>
          <p:nvPr>
            <p:ph idx="1"/>
          </p:nvPr>
        </p:nvSpPr>
        <p:spPr/>
        <p:txBody>
          <a:bodyPr/>
          <a:lstStyle/>
          <a:p>
            <a:r>
              <a:rPr lang="en-US"/>
              <a:t>Examine the role of wound exudate in wound healing</a:t>
            </a:r>
          </a:p>
          <a:p>
            <a:endParaRPr lang="en-US"/>
          </a:p>
          <a:p>
            <a:r>
              <a:rPr lang="en-US"/>
              <a:t>Explore ways to effectively assess and manage wound exudate</a:t>
            </a:r>
          </a:p>
          <a:p>
            <a:pPr marL="0" indent="0">
              <a:buNone/>
            </a:pPr>
            <a:endParaRPr lang="en-US"/>
          </a:p>
          <a:p>
            <a:r>
              <a:rPr lang="en-US"/>
              <a:t>Examine the role of dressings in the management of wound exudate</a:t>
            </a:r>
          </a:p>
          <a:p>
            <a:endParaRPr lang="en-US"/>
          </a:p>
          <a:p>
            <a:r>
              <a:rPr lang="en-US"/>
              <a:t>Clinical challenges </a:t>
            </a:r>
          </a:p>
          <a:p>
            <a:pPr marL="0" indent="0">
              <a:buNone/>
            </a:pPr>
            <a:endParaRPr lang="en-US"/>
          </a:p>
          <a:p>
            <a:endParaRPr lang="en-US"/>
          </a:p>
        </p:txBody>
      </p:sp>
      <p:sp>
        <p:nvSpPr>
          <p:cNvPr id="4" name="Footer Placeholder 3">
            <a:extLst>
              <a:ext uri="{FF2B5EF4-FFF2-40B4-BE49-F238E27FC236}">
                <a16:creationId xmlns:a16="http://schemas.microsoft.com/office/drawing/2014/main" id="{1AA81633-495E-E344-A600-9D4405E63EDD}"/>
              </a:ext>
            </a:extLst>
          </p:cNvPr>
          <p:cNvSpPr>
            <a:spLocks noGrp="1"/>
          </p:cNvSpPr>
          <p:nvPr>
            <p:ph type="ftr" sz="quarter" idx="11"/>
          </p:nvPr>
        </p:nvSpPr>
        <p:spPr/>
        <p:txBody>
          <a:bodyPr/>
          <a:lstStyle/>
          <a:p>
            <a:r>
              <a:rPr lang="en-US"/>
              <a:t>© Wound Solutions Australia 2019</a:t>
            </a:r>
          </a:p>
        </p:txBody>
      </p:sp>
      <p:sp>
        <p:nvSpPr>
          <p:cNvPr id="5" name="Slide Number Placeholder 4">
            <a:extLst>
              <a:ext uri="{FF2B5EF4-FFF2-40B4-BE49-F238E27FC236}">
                <a16:creationId xmlns:a16="http://schemas.microsoft.com/office/drawing/2014/main" id="{29AF83F8-35FB-9043-BC9B-8CD20C9DE991}"/>
              </a:ext>
            </a:extLst>
          </p:cNvPr>
          <p:cNvSpPr>
            <a:spLocks noGrp="1"/>
          </p:cNvSpPr>
          <p:nvPr>
            <p:ph type="sldNum" sz="quarter" idx="12"/>
          </p:nvPr>
        </p:nvSpPr>
        <p:spPr/>
        <p:txBody>
          <a:bodyPr/>
          <a:lstStyle/>
          <a:p>
            <a:fld id="{BF0BED19-DE85-894D-86F6-B9536EB856AB}" type="slidenum">
              <a:rPr lang="en-US" smtClean="0"/>
              <a:t>4</a:t>
            </a:fld>
            <a:endParaRPr lang="en-US"/>
          </a:p>
        </p:txBody>
      </p:sp>
    </p:spTree>
    <p:extLst>
      <p:ext uri="{BB962C8B-B14F-4D97-AF65-F5344CB8AC3E}">
        <p14:creationId xmlns:p14="http://schemas.microsoft.com/office/powerpoint/2010/main" val="3211449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7">
            <a:extLst>
              <a:ext uri="{FF2B5EF4-FFF2-40B4-BE49-F238E27FC236}">
                <a16:creationId xmlns:a16="http://schemas.microsoft.com/office/drawing/2014/main" id="{B8A25352-B4CD-964A-B296-58031A7F4869}"/>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A62CBC10-24DD-3440-B3F1-9BE3F93B91F1}" type="slidenum">
              <a:rPr lang="en-AU" altLang="en-US" smtClean="0">
                <a:solidFill>
                  <a:srgbClr val="045C75"/>
                </a:solidFill>
              </a:rPr>
              <a:pPr eaLnBrk="1" hangingPunct="1">
                <a:defRPr/>
              </a:pPr>
              <a:t>31</a:t>
            </a:fld>
            <a:endParaRPr lang="en-AU" altLang="en-US">
              <a:solidFill>
                <a:srgbClr val="045C75"/>
              </a:solidFill>
            </a:endParaRPr>
          </a:p>
        </p:txBody>
      </p:sp>
      <p:sp>
        <p:nvSpPr>
          <p:cNvPr id="192514" name="Rectangle 2">
            <a:extLst>
              <a:ext uri="{FF2B5EF4-FFF2-40B4-BE49-F238E27FC236}">
                <a16:creationId xmlns:a16="http://schemas.microsoft.com/office/drawing/2014/main" id="{71D81B5F-7ED6-2047-9AE5-E7BF28C48404}"/>
              </a:ext>
            </a:extLst>
          </p:cNvPr>
          <p:cNvSpPr>
            <a:spLocks noGrp="1"/>
          </p:cNvSpPr>
          <p:nvPr>
            <p:ph type="title"/>
          </p:nvPr>
        </p:nvSpPr>
        <p:spPr>
          <a:xfrm>
            <a:off x="1981200" y="571480"/>
            <a:ext cx="8229600" cy="1071570"/>
          </a:xfrm>
          <a:ln>
            <a:miter lim="800000"/>
            <a:headEnd/>
            <a:tailEnd/>
          </a:ln>
        </p:spPr>
        <p:txBody>
          <a:bodyPr>
            <a:normAutofit fontScale="90000"/>
          </a:bodyPr>
          <a:lstStyle/>
          <a:p>
            <a:pPr>
              <a:defRPr/>
            </a:pPr>
            <a:r>
              <a:rPr lang="en-AU" b="1" dirty="0">
                <a:latin typeface="Tahoma" pitchFamily="34" charset="0"/>
                <a:ea typeface="Tahoma" pitchFamily="34" charset="0"/>
                <a:cs typeface="Tahoma" pitchFamily="34" charset="0"/>
              </a:rPr>
              <a:t>Colour, Consistency, Odour, Volume</a:t>
            </a:r>
          </a:p>
        </p:txBody>
      </p:sp>
      <p:sp>
        <p:nvSpPr>
          <p:cNvPr id="192515" name="Rectangle 3">
            <a:extLst>
              <a:ext uri="{FF2B5EF4-FFF2-40B4-BE49-F238E27FC236}">
                <a16:creationId xmlns:a16="http://schemas.microsoft.com/office/drawing/2014/main" id="{07BB7CDE-E308-BD4B-9E45-EFC407920EBC}"/>
              </a:ext>
            </a:extLst>
          </p:cNvPr>
          <p:cNvSpPr>
            <a:spLocks noChangeArrowheads="1"/>
          </p:cNvSpPr>
          <p:nvPr/>
        </p:nvSpPr>
        <p:spPr bwMode="auto">
          <a:xfrm>
            <a:off x="1676400" y="2209800"/>
            <a:ext cx="381000" cy="4419600"/>
          </a:xfrm>
          <a:prstGeom prst="rect">
            <a:avLst/>
          </a:prstGeom>
          <a:solidFill>
            <a:srgbClr val="FFD9B3">
              <a:alpha val="50000"/>
            </a:srgbClr>
          </a:solidFill>
          <a:ln w="9525">
            <a:solidFill>
              <a:srgbClr val="FFD9B3"/>
            </a:solidFill>
            <a:miter lim="800000"/>
            <a:headEnd/>
            <a:tailEnd/>
          </a:ln>
          <a:effectLst/>
        </p:spPr>
        <p:txBody>
          <a:bodyPr wrap="none" anchor="ctr"/>
          <a:lstStyle/>
          <a:p>
            <a:pPr algn="ctr" eaLnBrk="1" hangingPunct="1">
              <a:defRPr/>
            </a:pPr>
            <a:endParaRPr lang="en-AU">
              <a:effectLst>
                <a:outerShdw blurRad="38100" dist="38100" dir="2700000" algn="tl">
                  <a:srgbClr val="000000">
                    <a:alpha val="43137"/>
                  </a:srgbClr>
                </a:outerShdw>
              </a:effectLst>
            </a:endParaRPr>
          </a:p>
        </p:txBody>
      </p:sp>
      <p:sp>
        <p:nvSpPr>
          <p:cNvPr id="192516" name="Rectangle 4">
            <a:extLst>
              <a:ext uri="{FF2B5EF4-FFF2-40B4-BE49-F238E27FC236}">
                <a16:creationId xmlns:a16="http://schemas.microsoft.com/office/drawing/2014/main" id="{70C6CFB5-7C9F-9546-8489-CDE22816D7D2}"/>
              </a:ext>
            </a:extLst>
          </p:cNvPr>
          <p:cNvSpPr>
            <a:spLocks noChangeArrowheads="1"/>
          </p:cNvSpPr>
          <p:nvPr/>
        </p:nvSpPr>
        <p:spPr bwMode="auto">
          <a:xfrm>
            <a:off x="2133600" y="2209800"/>
            <a:ext cx="381000" cy="4343400"/>
          </a:xfrm>
          <a:prstGeom prst="rect">
            <a:avLst/>
          </a:prstGeom>
          <a:gradFill rotWithShape="0">
            <a:gsLst>
              <a:gs pos="0">
                <a:srgbClr val="FFFFB7"/>
              </a:gs>
              <a:gs pos="100000">
                <a:srgbClr val="FFFED1"/>
              </a:gs>
            </a:gsLst>
            <a:lin ang="5400000" scaled="1"/>
          </a:gradFill>
          <a:ln/>
        </p:spPr>
        <p:txBody>
          <a:bodyPr wrap="none" anchor="ctr"/>
          <a:lstStyle/>
          <a:p>
            <a:pPr algn="ctr" eaLnBrk="1" hangingPunct="1">
              <a:defRPr/>
            </a:pPr>
            <a:endParaRPr lang="en-AU">
              <a:effectLst>
                <a:outerShdw blurRad="38100" dist="38100" dir="2700000" algn="tl">
                  <a:srgbClr val="000000">
                    <a:alpha val="43137"/>
                  </a:srgbClr>
                </a:outerShdw>
              </a:effectLst>
            </a:endParaRPr>
          </a:p>
        </p:txBody>
      </p:sp>
      <p:sp>
        <p:nvSpPr>
          <p:cNvPr id="192517" name="Rectangle 5">
            <a:extLst>
              <a:ext uri="{FF2B5EF4-FFF2-40B4-BE49-F238E27FC236}">
                <a16:creationId xmlns:a16="http://schemas.microsoft.com/office/drawing/2014/main" id="{3C96094B-A05E-BB4E-A59F-EDF11CE5970A}"/>
              </a:ext>
            </a:extLst>
          </p:cNvPr>
          <p:cNvSpPr>
            <a:spLocks noChangeArrowheads="1"/>
          </p:cNvSpPr>
          <p:nvPr/>
        </p:nvSpPr>
        <p:spPr bwMode="auto">
          <a:xfrm>
            <a:off x="2590800" y="2209800"/>
            <a:ext cx="381000" cy="4419600"/>
          </a:xfrm>
          <a:prstGeom prst="rect">
            <a:avLst/>
          </a:prstGeom>
          <a:solidFill>
            <a:srgbClr val="FF5050"/>
          </a:solidFill>
          <a:ln w="9525">
            <a:solidFill>
              <a:srgbClr val="FF5050"/>
            </a:solidFill>
            <a:miter lim="800000"/>
            <a:headEnd/>
            <a:tailEnd/>
          </a:ln>
          <a:effectLst/>
        </p:spPr>
        <p:txBody>
          <a:bodyPr wrap="none" anchor="ctr"/>
          <a:lstStyle/>
          <a:p>
            <a:pPr algn="ctr" eaLnBrk="1" hangingPunct="1">
              <a:defRPr/>
            </a:pPr>
            <a:endParaRPr lang="en-AU">
              <a:effectLst>
                <a:outerShdw blurRad="38100" dist="38100" dir="2700000" algn="tl">
                  <a:srgbClr val="000000">
                    <a:alpha val="43137"/>
                  </a:srgbClr>
                </a:outerShdw>
              </a:effectLst>
            </a:endParaRPr>
          </a:p>
        </p:txBody>
      </p:sp>
      <p:sp>
        <p:nvSpPr>
          <p:cNvPr id="192518" name="Rectangle 6">
            <a:extLst>
              <a:ext uri="{FF2B5EF4-FFF2-40B4-BE49-F238E27FC236}">
                <a16:creationId xmlns:a16="http://schemas.microsoft.com/office/drawing/2014/main" id="{BF056E6F-97EF-C94F-9E91-BDED8791CC6B}"/>
              </a:ext>
            </a:extLst>
          </p:cNvPr>
          <p:cNvSpPr>
            <a:spLocks noChangeArrowheads="1"/>
          </p:cNvSpPr>
          <p:nvPr/>
        </p:nvSpPr>
        <p:spPr bwMode="auto">
          <a:xfrm>
            <a:off x="3048000" y="2209800"/>
            <a:ext cx="381000" cy="4419600"/>
          </a:xfrm>
          <a:prstGeom prst="rect">
            <a:avLst/>
          </a:prstGeom>
          <a:solidFill>
            <a:srgbClr val="99CC00"/>
          </a:solidFill>
          <a:ln w="9525">
            <a:solidFill>
              <a:schemeClr val="hlink"/>
            </a:solidFill>
            <a:miter lim="800000"/>
            <a:headEnd/>
            <a:tailEnd/>
          </a:ln>
          <a:effectLst/>
        </p:spPr>
        <p:txBody>
          <a:bodyPr wrap="none" anchor="ctr"/>
          <a:lstStyle/>
          <a:p>
            <a:pPr algn="ctr" eaLnBrk="1" hangingPunct="1">
              <a:defRPr/>
            </a:pPr>
            <a:endParaRPr lang="en-AU">
              <a:effectLst>
                <a:outerShdw blurRad="38100" dist="38100" dir="2700000" algn="tl">
                  <a:srgbClr val="000000">
                    <a:alpha val="43137"/>
                  </a:srgbClr>
                </a:outerShdw>
              </a:effectLst>
            </a:endParaRPr>
          </a:p>
        </p:txBody>
      </p:sp>
      <p:sp>
        <p:nvSpPr>
          <p:cNvPr id="192519" name="Rectangle 7">
            <a:extLst>
              <a:ext uri="{FF2B5EF4-FFF2-40B4-BE49-F238E27FC236}">
                <a16:creationId xmlns:a16="http://schemas.microsoft.com/office/drawing/2014/main" id="{26AB7348-3A58-DF4D-B73E-F50D11E63EE7}"/>
              </a:ext>
            </a:extLst>
          </p:cNvPr>
          <p:cNvSpPr>
            <a:spLocks noChangeArrowheads="1"/>
          </p:cNvSpPr>
          <p:nvPr/>
        </p:nvSpPr>
        <p:spPr bwMode="auto">
          <a:xfrm>
            <a:off x="3505200" y="2209800"/>
            <a:ext cx="381000" cy="4343400"/>
          </a:xfrm>
          <a:prstGeom prst="rect">
            <a:avLst/>
          </a:prstGeom>
          <a:solidFill>
            <a:srgbClr val="CC6600"/>
          </a:solidFill>
          <a:ln w="9525">
            <a:solidFill>
              <a:srgbClr val="CC6600"/>
            </a:solidFill>
            <a:miter lim="800000"/>
            <a:headEnd/>
            <a:tailEnd/>
          </a:ln>
          <a:effectLst/>
        </p:spPr>
        <p:txBody>
          <a:bodyPr wrap="none" anchor="ctr"/>
          <a:lstStyle/>
          <a:p>
            <a:pPr algn="ctr" eaLnBrk="1" hangingPunct="1">
              <a:defRPr/>
            </a:pPr>
            <a:endParaRPr lang="en-AU">
              <a:effectLst>
                <a:outerShdw blurRad="38100" dist="38100" dir="2700000" algn="tl">
                  <a:srgbClr val="000000">
                    <a:alpha val="43137"/>
                  </a:srgbClr>
                </a:outerShdw>
              </a:effectLst>
            </a:endParaRPr>
          </a:p>
        </p:txBody>
      </p:sp>
      <p:sp>
        <p:nvSpPr>
          <p:cNvPr id="192520" name="Rectangle 8">
            <a:extLst>
              <a:ext uri="{FF2B5EF4-FFF2-40B4-BE49-F238E27FC236}">
                <a16:creationId xmlns:a16="http://schemas.microsoft.com/office/drawing/2014/main" id="{0F950476-E1C3-4B4D-A33E-DD0A588B8DDE}"/>
              </a:ext>
            </a:extLst>
          </p:cNvPr>
          <p:cNvSpPr>
            <a:spLocks noChangeArrowheads="1"/>
          </p:cNvSpPr>
          <p:nvPr/>
        </p:nvSpPr>
        <p:spPr bwMode="auto">
          <a:xfrm>
            <a:off x="3962400" y="2209800"/>
            <a:ext cx="381000" cy="4419600"/>
          </a:xfrm>
          <a:prstGeom prst="rect">
            <a:avLst/>
          </a:prstGeom>
          <a:gradFill rotWithShape="0">
            <a:gsLst>
              <a:gs pos="0">
                <a:srgbClr val="8383AD"/>
              </a:gs>
              <a:gs pos="100000">
                <a:srgbClr val="A3A3C3"/>
              </a:gs>
            </a:gsLst>
            <a:lin ang="5400000" scaled="1"/>
          </a:gradFill>
          <a:ln w="9525">
            <a:noFill/>
            <a:miter lim="800000"/>
            <a:headEnd/>
            <a:tailEnd/>
          </a:ln>
          <a:effectLst/>
        </p:spPr>
        <p:txBody>
          <a:bodyPr wrap="none" anchor="ctr"/>
          <a:lstStyle/>
          <a:p>
            <a:pPr algn="ctr" eaLnBrk="1" hangingPunct="1">
              <a:defRPr/>
            </a:pPr>
            <a:endParaRPr lang="en-AU">
              <a:effectLst>
                <a:outerShdw blurRad="38100" dist="38100" dir="2700000" algn="tl">
                  <a:srgbClr val="000000">
                    <a:alpha val="43137"/>
                  </a:srgbClr>
                </a:outerShdw>
              </a:effectLst>
            </a:endParaRPr>
          </a:p>
        </p:txBody>
      </p:sp>
      <p:pic>
        <p:nvPicPr>
          <p:cNvPr id="63497" name="Picture 10" descr="http://tbn0.google.com/images?q=tbn:saooDwe2fXHiYM:http://www.runic.com/photos/photos/syrup1.jpg">
            <a:hlinkClick r:id="rId3"/>
            <a:extLst>
              <a:ext uri="{FF2B5EF4-FFF2-40B4-BE49-F238E27FC236}">
                <a16:creationId xmlns:a16="http://schemas.microsoft.com/office/drawing/2014/main" id="{800007BF-4CE6-7A44-8542-40699A90A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2209800"/>
            <a:ext cx="20240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4" descr="http://tbn0.google.com/images?q=tbn:vBf7zVlcjVqS3M:http://www.beartoes.com/images/sink.jpg">
            <a:hlinkClick r:id="rId5"/>
            <a:extLst>
              <a:ext uri="{FF2B5EF4-FFF2-40B4-BE49-F238E27FC236}">
                <a16:creationId xmlns:a16="http://schemas.microsoft.com/office/drawing/2014/main" id="{74AC4320-DF4C-E840-9277-F1FBE1AB0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267200"/>
            <a:ext cx="2057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6" descr="http://tbn0.google.com/images?q=tbn:udxXyr8PvxbvDM:http://www.squirrelldesigns.co.uk/smelly.jpg">
            <a:hlinkClick r:id="rId7"/>
            <a:extLst>
              <a:ext uri="{FF2B5EF4-FFF2-40B4-BE49-F238E27FC236}">
                <a16:creationId xmlns:a16="http://schemas.microsoft.com/office/drawing/2014/main" id="{4C1E3EDE-5F22-E947-8F30-2CF40AE6FE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667000"/>
            <a:ext cx="3048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1FE26916-7DE9-C646-96BA-E591981FDBE9}"/>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1998085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7">
            <a:extLst>
              <a:ext uri="{FF2B5EF4-FFF2-40B4-BE49-F238E27FC236}">
                <a16:creationId xmlns:a16="http://schemas.microsoft.com/office/drawing/2014/main" id="{5A6F32C9-97F9-7143-9B43-65BD2A3FC542}"/>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5D314AFB-C9E0-1641-88BD-15335E3E8B46}" type="slidenum">
              <a:rPr lang="en-AU" altLang="en-US" smtClean="0">
                <a:solidFill>
                  <a:srgbClr val="045C75"/>
                </a:solidFill>
              </a:rPr>
              <a:pPr eaLnBrk="1" hangingPunct="1">
                <a:defRPr/>
              </a:pPr>
              <a:t>32</a:t>
            </a:fld>
            <a:endParaRPr lang="en-AU" altLang="en-US">
              <a:solidFill>
                <a:srgbClr val="045C75"/>
              </a:solidFill>
            </a:endParaRPr>
          </a:p>
        </p:txBody>
      </p:sp>
      <p:sp>
        <p:nvSpPr>
          <p:cNvPr id="149508" name="Rectangle 4">
            <a:extLst>
              <a:ext uri="{FF2B5EF4-FFF2-40B4-BE49-F238E27FC236}">
                <a16:creationId xmlns:a16="http://schemas.microsoft.com/office/drawing/2014/main" id="{28CC8CA0-94A9-BF4D-B737-E58EA3D7C42C}"/>
              </a:ext>
            </a:extLst>
          </p:cNvPr>
          <p:cNvSpPr>
            <a:spLocks noGrp="1" noChangeArrowheads="1"/>
          </p:cNvSpPr>
          <p:nvPr>
            <p:ph type="title"/>
          </p:nvPr>
        </p:nvSpPr>
        <p:spPr>
          <a:xfrm>
            <a:off x="2024034" y="285728"/>
            <a:ext cx="8120122" cy="785818"/>
          </a:xfrm>
          <a:ln>
            <a:miter lim="800000"/>
            <a:headEnd/>
            <a:tailEnd/>
          </a:ln>
        </p:spPr>
        <p:txBody>
          <a:bodyPr>
            <a:noAutofit/>
          </a:bodyPr>
          <a:lstStyle/>
          <a:p>
            <a:pPr>
              <a:defRPr/>
            </a:pPr>
            <a:r>
              <a:rPr lang="en-US" b="1" dirty="0"/>
              <a:t>Volume – the Goldilocks Principle</a:t>
            </a:r>
          </a:p>
        </p:txBody>
      </p:sp>
      <p:sp>
        <p:nvSpPr>
          <p:cNvPr id="6" name="TextBox 5">
            <a:extLst>
              <a:ext uri="{FF2B5EF4-FFF2-40B4-BE49-F238E27FC236}">
                <a16:creationId xmlns:a16="http://schemas.microsoft.com/office/drawing/2014/main" id="{7A200723-C7B3-AD47-BF85-6714E315E55B}"/>
              </a:ext>
            </a:extLst>
          </p:cNvPr>
          <p:cNvSpPr txBox="1"/>
          <p:nvPr/>
        </p:nvSpPr>
        <p:spPr>
          <a:xfrm>
            <a:off x="6596066" y="1785926"/>
            <a:ext cx="3071834" cy="400110"/>
          </a:xfrm>
          <a:prstGeom prst="rect">
            <a:avLst/>
          </a:prstGeo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algn="ctr" eaLnBrk="1" hangingPunct="1">
              <a:defRPr/>
            </a:pPr>
            <a:r>
              <a:rPr lang="en-AU" sz="2000" b="1" dirty="0">
                <a:ln w="12700">
                  <a:solidFill>
                    <a:schemeClr val="tx2">
                      <a:satMod val="155000"/>
                    </a:schemeClr>
                  </a:solidFill>
                  <a:prstDash val="solid"/>
                </a:ln>
                <a:solidFill>
                  <a:srgbClr val="000000"/>
                </a:solidFill>
                <a:effectLst>
                  <a:glow rad="228600">
                    <a:schemeClr val="accent4">
                      <a:satMod val="175000"/>
                      <a:alpha val="40000"/>
                    </a:schemeClr>
                  </a:glow>
                  <a:outerShdw blurRad="41275" dist="20320" dir="1800000" algn="tl" rotWithShape="0">
                    <a:srgbClr val="000000">
                      <a:alpha val="40000"/>
                    </a:srgbClr>
                  </a:outerShdw>
                </a:effectLst>
              </a:rPr>
              <a:t>Not too Dry</a:t>
            </a:r>
          </a:p>
        </p:txBody>
      </p:sp>
      <p:sp>
        <p:nvSpPr>
          <p:cNvPr id="7" name="TextBox 6">
            <a:extLst>
              <a:ext uri="{FF2B5EF4-FFF2-40B4-BE49-F238E27FC236}">
                <a16:creationId xmlns:a16="http://schemas.microsoft.com/office/drawing/2014/main" id="{1E37EC6D-94E2-DC47-8B50-49917A309B3E}"/>
              </a:ext>
            </a:extLst>
          </p:cNvPr>
          <p:cNvSpPr txBox="1"/>
          <p:nvPr/>
        </p:nvSpPr>
        <p:spPr>
          <a:xfrm>
            <a:off x="6596066" y="3449935"/>
            <a:ext cx="3071834" cy="461665"/>
          </a:xfrm>
          <a:prstGeom prst="rect">
            <a:avLst/>
          </a:prstGeo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algn="ctr" eaLnBrk="1" hangingPunct="1">
              <a:defRPr/>
            </a:pPr>
            <a:r>
              <a:rPr lang="en-AU" sz="2400" b="1" dirty="0">
                <a:ln w="12700">
                  <a:solidFill>
                    <a:schemeClr val="tx2">
                      <a:satMod val="155000"/>
                    </a:schemeClr>
                  </a:solidFill>
                  <a:prstDash val="solid"/>
                </a:ln>
                <a:solidFill>
                  <a:srgbClr val="000000"/>
                </a:solidFill>
                <a:effectLst>
                  <a:glow rad="228600">
                    <a:schemeClr val="accent4">
                      <a:satMod val="175000"/>
                      <a:alpha val="40000"/>
                    </a:schemeClr>
                  </a:glow>
                  <a:outerShdw blurRad="41275" dist="20320" dir="1800000" algn="tl" rotWithShape="0">
                    <a:srgbClr val="000000">
                      <a:alpha val="40000"/>
                    </a:srgbClr>
                  </a:outerShdw>
                </a:effectLst>
              </a:rPr>
              <a:t>Not too Wet</a:t>
            </a:r>
          </a:p>
        </p:txBody>
      </p:sp>
      <p:sp>
        <p:nvSpPr>
          <p:cNvPr id="8" name="TextBox 7">
            <a:extLst>
              <a:ext uri="{FF2B5EF4-FFF2-40B4-BE49-F238E27FC236}">
                <a16:creationId xmlns:a16="http://schemas.microsoft.com/office/drawing/2014/main" id="{011A045A-8B27-AE45-90F3-06081E6382E8}"/>
              </a:ext>
            </a:extLst>
          </p:cNvPr>
          <p:cNvSpPr txBox="1"/>
          <p:nvPr/>
        </p:nvSpPr>
        <p:spPr>
          <a:xfrm>
            <a:off x="6738942" y="5214951"/>
            <a:ext cx="2714644" cy="461665"/>
          </a:xfrm>
          <a:prstGeom prst="rect">
            <a:avLst/>
          </a:prstGeo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scene3d>
              <a:camera prst="perspectiveFront"/>
              <a:lightRig rig="threePt" dir="t"/>
            </a:scene3d>
          </a:bodyPr>
          <a:lstStyle/>
          <a:p>
            <a:pPr algn="ctr" eaLnBrk="1" hangingPunct="1">
              <a:defRPr/>
            </a:pPr>
            <a:r>
              <a:rPr lang="en-AU" sz="2400" b="1" dirty="0">
                <a:ln w="12700">
                  <a:solidFill>
                    <a:schemeClr val="tx2">
                      <a:satMod val="155000"/>
                    </a:schemeClr>
                  </a:solidFill>
                  <a:prstDash val="solid"/>
                </a:ln>
                <a:solidFill>
                  <a:srgbClr val="000000"/>
                </a:solidFill>
                <a:effectLst>
                  <a:glow rad="228600">
                    <a:schemeClr val="accent4">
                      <a:satMod val="175000"/>
                      <a:alpha val="40000"/>
                    </a:schemeClr>
                  </a:glow>
                  <a:outerShdw blurRad="41275" dist="20320" dir="1800000" algn="tl" rotWithShape="0">
                    <a:srgbClr val="000000">
                      <a:alpha val="40000"/>
                    </a:srgbClr>
                  </a:outerShdw>
                </a:effectLst>
              </a:rPr>
              <a:t>BUT JUST RIGHT</a:t>
            </a:r>
          </a:p>
        </p:txBody>
      </p:sp>
      <p:sp>
        <p:nvSpPr>
          <p:cNvPr id="2" name="Footer Placeholder 1">
            <a:extLst>
              <a:ext uri="{FF2B5EF4-FFF2-40B4-BE49-F238E27FC236}">
                <a16:creationId xmlns:a16="http://schemas.microsoft.com/office/drawing/2014/main" id="{4C64945D-DD23-1C43-BA2E-3366423DE02D}"/>
              </a:ext>
            </a:extLst>
          </p:cNvPr>
          <p:cNvSpPr>
            <a:spLocks noGrp="1"/>
          </p:cNvSpPr>
          <p:nvPr>
            <p:ph type="ftr" sz="quarter" idx="11"/>
          </p:nvPr>
        </p:nvSpPr>
        <p:spPr/>
        <p:txBody>
          <a:bodyPr/>
          <a:lstStyle/>
          <a:p>
            <a:r>
              <a:rPr lang="en-US"/>
              <a:t>© Wound Solutions Australia 2019</a:t>
            </a:r>
          </a:p>
        </p:txBody>
      </p:sp>
      <p:pic>
        <p:nvPicPr>
          <p:cNvPr id="3" name="Picture 2">
            <a:extLst>
              <a:ext uri="{FF2B5EF4-FFF2-40B4-BE49-F238E27FC236}">
                <a16:creationId xmlns:a16="http://schemas.microsoft.com/office/drawing/2014/main" id="{58C6E914-DF69-4747-A660-B7A9DB6F442E}"/>
              </a:ext>
            </a:extLst>
          </p:cNvPr>
          <p:cNvPicPr>
            <a:picLocks noChangeAspect="1"/>
          </p:cNvPicPr>
          <p:nvPr/>
        </p:nvPicPr>
        <p:blipFill>
          <a:blip r:embed="rId3"/>
          <a:stretch>
            <a:fillRect/>
          </a:stretch>
        </p:blipFill>
        <p:spPr>
          <a:xfrm>
            <a:off x="1525840" y="1297609"/>
            <a:ext cx="3816626" cy="5227982"/>
          </a:xfrm>
          <a:prstGeom prst="rect">
            <a:avLst/>
          </a:prstGeom>
        </p:spPr>
      </p:pic>
    </p:spTree>
    <p:extLst>
      <p:ext uri="{BB962C8B-B14F-4D97-AF65-F5344CB8AC3E}">
        <p14:creationId xmlns:p14="http://schemas.microsoft.com/office/powerpoint/2010/main" val="3492212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7">
            <a:extLst>
              <a:ext uri="{FF2B5EF4-FFF2-40B4-BE49-F238E27FC236}">
                <a16:creationId xmlns:a16="http://schemas.microsoft.com/office/drawing/2014/main" id="{42878763-E34E-0943-B0FA-F55ED927E23B}"/>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E5D2579D-DBE5-B548-BAAC-80C16937EC15}" type="slidenum">
              <a:rPr lang="en-AU" altLang="en-US" smtClean="0">
                <a:solidFill>
                  <a:srgbClr val="045C75"/>
                </a:solidFill>
              </a:rPr>
              <a:pPr eaLnBrk="1" hangingPunct="1">
                <a:defRPr/>
              </a:pPr>
              <a:t>33</a:t>
            </a:fld>
            <a:endParaRPr lang="en-AU" altLang="en-US">
              <a:solidFill>
                <a:srgbClr val="045C75"/>
              </a:solidFill>
            </a:endParaRPr>
          </a:p>
        </p:txBody>
      </p:sp>
      <p:sp>
        <p:nvSpPr>
          <p:cNvPr id="2" name="Title 1">
            <a:extLst>
              <a:ext uri="{FF2B5EF4-FFF2-40B4-BE49-F238E27FC236}">
                <a16:creationId xmlns:a16="http://schemas.microsoft.com/office/drawing/2014/main" id="{6078F0B3-6528-1F4B-8C4C-9AA195658768}"/>
              </a:ext>
            </a:extLst>
          </p:cNvPr>
          <p:cNvSpPr>
            <a:spLocks noGrp="1"/>
          </p:cNvSpPr>
          <p:nvPr>
            <p:ph type="title"/>
          </p:nvPr>
        </p:nvSpPr>
        <p:spPr>
          <a:xfrm>
            <a:off x="1981200" y="285728"/>
            <a:ext cx="8305800" cy="1000132"/>
          </a:xfrm>
          <a:ln>
            <a:miter lim="800000"/>
            <a:headEnd/>
            <a:tailEnd/>
          </a:ln>
        </p:spPr>
        <p:txBody>
          <a:bodyPr>
            <a:normAutofit/>
          </a:bodyPr>
          <a:lstStyle/>
          <a:p>
            <a:pPr>
              <a:defRPr/>
            </a:pPr>
            <a:r>
              <a:rPr lang="en-AU" b="1" dirty="0">
                <a:solidFill>
                  <a:schemeClr val="accent3">
                    <a:lumMod val="50000"/>
                  </a:schemeClr>
                </a:solidFill>
              </a:rPr>
              <a:t>Describing Exudate amounts</a:t>
            </a:r>
          </a:p>
        </p:txBody>
      </p:sp>
      <p:sp>
        <p:nvSpPr>
          <p:cNvPr id="3" name="Rectangle 2">
            <a:extLst>
              <a:ext uri="{FF2B5EF4-FFF2-40B4-BE49-F238E27FC236}">
                <a16:creationId xmlns:a16="http://schemas.microsoft.com/office/drawing/2014/main" id="{85718378-BE79-2647-BE9B-E7BB89D0F0CA}"/>
              </a:ext>
            </a:extLst>
          </p:cNvPr>
          <p:cNvSpPr/>
          <p:nvPr/>
        </p:nvSpPr>
        <p:spPr>
          <a:xfrm>
            <a:off x="2153891" y="4299981"/>
            <a:ext cx="2143125" cy="642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000" b="1"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MOIST</a:t>
            </a:r>
          </a:p>
        </p:txBody>
      </p:sp>
      <p:sp>
        <p:nvSpPr>
          <p:cNvPr id="4" name="Rectangle 3">
            <a:extLst>
              <a:ext uri="{FF2B5EF4-FFF2-40B4-BE49-F238E27FC236}">
                <a16:creationId xmlns:a16="http://schemas.microsoft.com/office/drawing/2014/main" id="{0E9C4507-38C4-8E40-94B3-79D70BBBFC06}"/>
              </a:ext>
            </a:extLst>
          </p:cNvPr>
          <p:cNvSpPr/>
          <p:nvPr/>
        </p:nvSpPr>
        <p:spPr>
          <a:xfrm>
            <a:off x="608812" y="4942919"/>
            <a:ext cx="2143125"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000" b="1"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DRY</a:t>
            </a:r>
          </a:p>
        </p:txBody>
      </p:sp>
      <p:sp>
        <p:nvSpPr>
          <p:cNvPr id="6" name="Rectangle 5">
            <a:extLst>
              <a:ext uri="{FF2B5EF4-FFF2-40B4-BE49-F238E27FC236}">
                <a16:creationId xmlns:a16="http://schemas.microsoft.com/office/drawing/2014/main" id="{A328E0CA-7FD2-D349-AE50-EB8FBABDC993}"/>
              </a:ext>
            </a:extLst>
          </p:cNvPr>
          <p:cNvSpPr/>
          <p:nvPr/>
        </p:nvSpPr>
        <p:spPr>
          <a:xfrm>
            <a:off x="3474796" y="3678070"/>
            <a:ext cx="2143125"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000" b="1"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WET</a:t>
            </a:r>
          </a:p>
        </p:txBody>
      </p:sp>
      <p:sp>
        <p:nvSpPr>
          <p:cNvPr id="7" name="Rectangle 6">
            <a:extLst>
              <a:ext uri="{FF2B5EF4-FFF2-40B4-BE49-F238E27FC236}">
                <a16:creationId xmlns:a16="http://schemas.microsoft.com/office/drawing/2014/main" id="{3D372740-3362-F341-8263-669B70D62418}"/>
              </a:ext>
            </a:extLst>
          </p:cNvPr>
          <p:cNvSpPr/>
          <p:nvPr/>
        </p:nvSpPr>
        <p:spPr>
          <a:xfrm>
            <a:off x="4700499" y="3040419"/>
            <a:ext cx="2143125" cy="642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000" b="1"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SATURATED</a:t>
            </a:r>
          </a:p>
        </p:txBody>
      </p:sp>
      <p:sp>
        <p:nvSpPr>
          <p:cNvPr id="8" name="Rectangle 7">
            <a:extLst>
              <a:ext uri="{FF2B5EF4-FFF2-40B4-BE49-F238E27FC236}">
                <a16:creationId xmlns:a16="http://schemas.microsoft.com/office/drawing/2014/main" id="{AC52CC81-F31A-4647-8E03-F4D84ED4B025}"/>
              </a:ext>
            </a:extLst>
          </p:cNvPr>
          <p:cNvSpPr/>
          <p:nvPr/>
        </p:nvSpPr>
        <p:spPr>
          <a:xfrm>
            <a:off x="6010275" y="2398823"/>
            <a:ext cx="2143125" cy="642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000" b="1"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LEAKING</a:t>
            </a:r>
          </a:p>
        </p:txBody>
      </p:sp>
      <p:sp>
        <p:nvSpPr>
          <p:cNvPr id="9" name="Teardrop 8">
            <a:extLst>
              <a:ext uri="{FF2B5EF4-FFF2-40B4-BE49-F238E27FC236}">
                <a16:creationId xmlns:a16="http://schemas.microsoft.com/office/drawing/2014/main" id="{20E95517-A256-314C-BEE4-E9A6B8E37DC1}"/>
              </a:ext>
            </a:extLst>
          </p:cNvPr>
          <p:cNvSpPr/>
          <p:nvPr/>
        </p:nvSpPr>
        <p:spPr>
          <a:xfrm>
            <a:off x="2595562" y="1428750"/>
            <a:ext cx="1143000" cy="785813"/>
          </a:xfrm>
          <a:prstGeom prst="teardrop">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b="1" dirty="0">
                <a:latin typeface="Tahoma" pitchFamily="34" charset="0"/>
                <a:ea typeface="Tahoma" pitchFamily="34" charset="0"/>
                <a:cs typeface="Tahoma" pitchFamily="34" charset="0"/>
              </a:rPr>
              <a:t> </a:t>
            </a:r>
            <a:r>
              <a:rPr lang="en-AU" sz="1400" b="1" dirty="0">
                <a:solidFill>
                  <a:srgbClr val="000000"/>
                </a:solidFill>
                <a:latin typeface="Tahoma" pitchFamily="34" charset="0"/>
                <a:ea typeface="Tahoma" pitchFamily="34" charset="0"/>
                <a:cs typeface="Tahoma" pitchFamily="34" charset="0"/>
              </a:rPr>
              <a:t>NIL</a:t>
            </a:r>
          </a:p>
        </p:txBody>
      </p:sp>
      <p:sp>
        <p:nvSpPr>
          <p:cNvPr id="10" name="Teardrop 9">
            <a:extLst>
              <a:ext uri="{FF2B5EF4-FFF2-40B4-BE49-F238E27FC236}">
                <a16:creationId xmlns:a16="http://schemas.microsoft.com/office/drawing/2014/main" id="{8B5BD123-478C-FB48-892A-8EE8235B5A76}"/>
              </a:ext>
            </a:extLst>
          </p:cNvPr>
          <p:cNvSpPr/>
          <p:nvPr/>
        </p:nvSpPr>
        <p:spPr>
          <a:xfrm>
            <a:off x="4355407" y="1357312"/>
            <a:ext cx="1285875" cy="785813"/>
          </a:xfrm>
          <a:prstGeom prst="teardrop">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400" b="1" dirty="0">
                <a:solidFill>
                  <a:schemeClr val="tx1"/>
                </a:solidFill>
                <a:latin typeface="Tahoma" pitchFamily="34" charset="0"/>
                <a:ea typeface="Tahoma" pitchFamily="34" charset="0"/>
                <a:cs typeface="Tahoma" pitchFamily="34" charset="0"/>
              </a:rPr>
              <a:t>SMALL</a:t>
            </a:r>
          </a:p>
        </p:txBody>
      </p:sp>
      <p:sp>
        <p:nvSpPr>
          <p:cNvPr id="11" name="Teardrop 10">
            <a:extLst>
              <a:ext uri="{FF2B5EF4-FFF2-40B4-BE49-F238E27FC236}">
                <a16:creationId xmlns:a16="http://schemas.microsoft.com/office/drawing/2014/main" id="{6726307A-6E5E-0242-BBE6-DCB5B5D7B268}"/>
              </a:ext>
            </a:extLst>
          </p:cNvPr>
          <p:cNvSpPr/>
          <p:nvPr/>
        </p:nvSpPr>
        <p:spPr>
          <a:xfrm>
            <a:off x="6307843" y="1319991"/>
            <a:ext cx="1071563" cy="785812"/>
          </a:xfrm>
          <a:prstGeom prst="teardrop">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400" b="1" dirty="0">
                <a:solidFill>
                  <a:srgbClr val="000000"/>
                </a:solidFill>
                <a:latin typeface="Tahoma" pitchFamily="34" charset="0"/>
                <a:ea typeface="Tahoma" pitchFamily="34" charset="0"/>
                <a:cs typeface="Tahoma" pitchFamily="34" charset="0"/>
              </a:rPr>
              <a:t>MOD</a:t>
            </a:r>
          </a:p>
        </p:txBody>
      </p:sp>
      <p:sp>
        <p:nvSpPr>
          <p:cNvPr id="12" name="Teardrop 11">
            <a:extLst>
              <a:ext uri="{FF2B5EF4-FFF2-40B4-BE49-F238E27FC236}">
                <a16:creationId xmlns:a16="http://schemas.microsoft.com/office/drawing/2014/main" id="{B2F6D0CE-3590-A248-999C-7CD1192AB284}"/>
              </a:ext>
            </a:extLst>
          </p:cNvPr>
          <p:cNvSpPr/>
          <p:nvPr/>
        </p:nvSpPr>
        <p:spPr>
          <a:xfrm>
            <a:off x="8045967" y="1279849"/>
            <a:ext cx="1214438" cy="785812"/>
          </a:xfrm>
          <a:prstGeom prst="teardrop">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1400" b="1" dirty="0">
                <a:solidFill>
                  <a:srgbClr val="00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HEAVY</a:t>
            </a:r>
          </a:p>
        </p:txBody>
      </p:sp>
      <p:sp>
        <p:nvSpPr>
          <p:cNvPr id="15" name="Right Arrow 14">
            <a:extLst>
              <a:ext uri="{FF2B5EF4-FFF2-40B4-BE49-F238E27FC236}">
                <a16:creationId xmlns:a16="http://schemas.microsoft.com/office/drawing/2014/main" id="{5B35B578-A510-1D45-9502-8DD60F918A48}"/>
              </a:ext>
            </a:extLst>
          </p:cNvPr>
          <p:cNvSpPr/>
          <p:nvPr/>
        </p:nvSpPr>
        <p:spPr>
          <a:xfrm>
            <a:off x="3796953" y="1586317"/>
            <a:ext cx="500063" cy="285750"/>
          </a:xfrm>
          <a:prstGeom prst="right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17" name="Right Arrow 16">
            <a:extLst>
              <a:ext uri="{FF2B5EF4-FFF2-40B4-BE49-F238E27FC236}">
                <a16:creationId xmlns:a16="http://schemas.microsoft.com/office/drawing/2014/main" id="{60ECA240-5AD2-9C4F-A86C-DDBAF2C41957}"/>
              </a:ext>
            </a:extLst>
          </p:cNvPr>
          <p:cNvSpPr/>
          <p:nvPr/>
        </p:nvSpPr>
        <p:spPr>
          <a:xfrm>
            <a:off x="7462655" y="1535906"/>
            <a:ext cx="500063" cy="285750"/>
          </a:xfrm>
          <a:prstGeom prst="right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18" name="Right Arrow 17">
            <a:extLst>
              <a:ext uri="{FF2B5EF4-FFF2-40B4-BE49-F238E27FC236}">
                <a16:creationId xmlns:a16="http://schemas.microsoft.com/office/drawing/2014/main" id="{F123D899-3F38-AD4E-B507-EDEEA5B26C7A}"/>
              </a:ext>
            </a:extLst>
          </p:cNvPr>
          <p:cNvSpPr/>
          <p:nvPr/>
        </p:nvSpPr>
        <p:spPr>
          <a:xfrm>
            <a:off x="5724531" y="1558683"/>
            <a:ext cx="500063" cy="285750"/>
          </a:xfrm>
          <a:prstGeom prst="rightArrow">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6CC25A96-A4B9-B643-B081-974EFDF06162}"/>
              </a:ext>
            </a:extLst>
          </p:cNvPr>
          <p:cNvSpPr>
            <a:spLocks noGrp="1"/>
          </p:cNvSpPr>
          <p:nvPr>
            <p:ph type="ftr" sz="quarter" idx="11"/>
          </p:nvPr>
        </p:nvSpPr>
        <p:spPr/>
        <p:txBody>
          <a:bodyPr/>
          <a:lstStyle/>
          <a:p>
            <a:r>
              <a:rPr lang="en-US"/>
              <a:t>© Wound Solutions Australia 2019</a:t>
            </a:r>
          </a:p>
        </p:txBody>
      </p:sp>
      <p:graphicFrame>
        <p:nvGraphicFramePr>
          <p:cNvPr id="13" name="Table 12">
            <a:extLst>
              <a:ext uri="{FF2B5EF4-FFF2-40B4-BE49-F238E27FC236}">
                <a16:creationId xmlns:a16="http://schemas.microsoft.com/office/drawing/2014/main" id="{EEE01A4F-90D1-DD45-89DE-0E31920456D0}"/>
              </a:ext>
            </a:extLst>
          </p:cNvPr>
          <p:cNvGraphicFramePr>
            <a:graphicFrameLocks noGrp="1"/>
          </p:cNvGraphicFramePr>
          <p:nvPr>
            <p:extLst>
              <p:ext uri="{D42A27DB-BD31-4B8C-83A1-F6EECF244321}">
                <p14:modId xmlns:p14="http://schemas.microsoft.com/office/powerpoint/2010/main" val="2182161954"/>
              </p:ext>
            </p:extLst>
          </p:nvPr>
        </p:nvGraphicFramePr>
        <p:xfrm>
          <a:off x="4656945" y="4498013"/>
          <a:ext cx="7450111" cy="2291080"/>
        </p:xfrm>
        <a:graphic>
          <a:graphicData uri="http://schemas.openxmlformats.org/drawingml/2006/table">
            <a:tbl>
              <a:tblPr firstRow="1" bandRow="1">
                <a:tableStyleId>{5C22544A-7EE6-4342-B048-85BDC9FD1C3A}</a:tableStyleId>
              </a:tblPr>
              <a:tblGrid>
                <a:gridCol w="1123156">
                  <a:extLst>
                    <a:ext uri="{9D8B030D-6E8A-4147-A177-3AD203B41FA5}">
                      <a16:colId xmlns:a16="http://schemas.microsoft.com/office/drawing/2014/main" val="92637108"/>
                    </a:ext>
                  </a:extLst>
                </a:gridCol>
                <a:gridCol w="1860461">
                  <a:extLst>
                    <a:ext uri="{9D8B030D-6E8A-4147-A177-3AD203B41FA5}">
                      <a16:colId xmlns:a16="http://schemas.microsoft.com/office/drawing/2014/main" val="2963236078"/>
                    </a:ext>
                  </a:extLst>
                </a:gridCol>
                <a:gridCol w="1648344">
                  <a:extLst>
                    <a:ext uri="{9D8B030D-6E8A-4147-A177-3AD203B41FA5}">
                      <a16:colId xmlns:a16="http://schemas.microsoft.com/office/drawing/2014/main" val="796996186"/>
                    </a:ext>
                  </a:extLst>
                </a:gridCol>
                <a:gridCol w="2818150">
                  <a:extLst>
                    <a:ext uri="{9D8B030D-6E8A-4147-A177-3AD203B41FA5}">
                      <a16:colId xmlns:a16="http://schemas.microsoft.com/office/drawing/2014/main" val="3626613942"/>
                    </a:ext>
                  </a:extLst>
                </a:gridCol>
              </a:tblGrid>
              <a:tr h="370840">
                <a:tc>
                  <a:txBody>
                    <a:bodyPr/>
                    <a:lstStyle/>
                    <a:p>
                      <a:r>
                        <a:rPr lang="en-US" dirty="0">
                          <a:solidFill>
                            <a:schemeClr val="tx1"/>
                          </a:solidFill>
                        </a:rPr>
                        <a:t>Exudate Score</a:t>
                      </a:r>
                    </a:p>
                  </a:txBody>
                  <a:tcPr>
                    <a:solidFill>
                      <a:schemeClr val="accent3">
                        <a:lumMod val="40000"/>
                        <a:lumOff val="60000"/>
                      </a:schemeClr>
                    </a:solidFill>
                  </a:tcPr>
                </a:tc>
                <a:tc>
                  <a:txBody>
                    <a:bodyPr/>
                    <a:lstStyle/>
                    <a:p>
                      <a:r>
                        <a:rPr lang="en-US" dirty="0">
                          <a:solidFill>
                            <a:schemeClr val="tx1"/>
                          </a:solidFill>
                        </a:rPr>
                        <a:t>Extent of Control</a:t>
                      </a:r>
                    </a:p>
                  </a:txBody>
                  <a:tcPr>
                    <a:solidFill>
                      <a:schemeClr val="accent3">
                        <a:lumMod val="40000"/>
                        <a:lumOff val="60000"/>
                      </a:schemeClr>
                    </a:solidFill>
                  </a:tcPr>
                </a:tc>
                <a:tc>
                  <a:txBody>
                    <a:bodyPr/>
                    <a:lstStyle/>
                    <a:p>
                      <a:r>
                        <a:rPr lang="en-US" dirty="0">
                          <a:solidFill>
                            <a:schemeClr val="tx1"/>
                          </a:solidFill>
                        </a:rPr>
                        <a:t>Exudate Amount</a:t>
                      </a:r>
                    </a:p>
                  </a:txBody>
                  <a:tcPr>
                    <a:solidFill>
                      <a:schemeClr val="accent3">
                        <a:lumMod val="40000"/>
                        <a:lumOff val="60000"/>
                      </a:schemeClr>
                    </a:solidFill>
                  </a:tcPr>
                </a:tc>
                <a:tc>
                  <a:txBody>
                    <a:bodyPr/>
                    <a:lstStyle/>
                    <a:p>
                      <a:r>
                        <a:rPr lang="en-US" dirty="0">
                          <a:solidFill>
                            <a:schemeClr val="tx1"/>
                          </a:solidFill>
                        </a:rPr>
                        <a:t>Dressing Needs</a:t>
                      </a:r>
                    </a:p>
                  </a:txBody>
                  <a:tcPr>
                    <a:solidFill>
                      <a:schemeClr val="accent3">
                        <a:lumMod val="40000"/>
                        <a:lumOff val="60000"/>
                      </a:schemeClr>
                    </a:solidFill>
                  </a:tcPr>
                </a:tc>
                <a:extLst>
                  <a:ext uri="{0D108BD9-81ED-4DB2-BD59-A6C34878D82A}">
                    <a16:rowId xmlns:a16="http://schemas.microsoft.com/office/drawing/2014/main" val="1188177697"/>
                  </a:ext>
                </a:extLst>
              </a:tr>
              <a:tr h="370840">
                <a:tc>
                  <a:txBody>
                    <a:bodyPr/>
                    <a:lstStyle/>
                    <a:p>
                      <a:pPr algn="ctr"/>
                      <a:r>
                        <a:rPr lang="en-US" dirty="0"/>
                        <a:t>1</a:t>
                      </a:r>
                    </a:p>
                  </a:txBody>
                  <a:tcPr>
                    <a:solidFill>
                      <a:schemeClr val="accent3">
                        <a:lumMod val="40000"/>
                        <a:lumOff val="60000"/>
                      </a:schemeClr>
                    </a:solidFill>
                  </a:tcPr>
                </a:tc>
                <a:tc>
                  <a:txBody>
                    <a:bodyPr/>
                    <a:lstStyle/>
                    <a:p>
                      <a:r>
                        <a:rPr lang="en-US" dirty="0"/>
                        <a:t>Full</a:t>
                      </a:r>
                    </a:p>
                  </a:txBody>
                  <a:tcPr>
                    <a:solidFill>
                      <a:schemeClr val="accent3">
                        <a:lumMod val="40000"/>
                        <a:lumOff val="60000"/>
                      </a:schemeClr>
                    </a:solidFill>
                  </a:tcPr>
                </a:tc>
                <a:tc>
                  <a:txBody>
                    <a:bodyPr/>
                    <a:lstStyle/>
                    <a:p>
                      <a:r>
                        <a:rPr lang="en-US" dirty="0"/>
                        <a:t>None/minimal</a:t>
                      </a:r>
                    </a:p>
                  </a:txBody>
                  <a:tcPr>
                    <a:solidFill>
                      <a:schemeClr val="accent3">
                        <a:lumMod val="40000"/>
                        <a:lumOff val="60000"/>
                      </a:schemeClr>
                    </a:solidFill>
                  </a:tcPr>
                </a:tc>
                <a:tc>
                  <a:txBody>
                    <a:bodyPr/>
                    <a:lstStyle/>
                    <a:p>
                      <a:r>
                        <a:rPr lang="en-US" dirty="0"/>
                        <a:t>No absorptive dressing </a:t>
                      </a:r>
                    </a:p>
                  </a:txBody>
                  <a:tcPr>
                    <a:solidFill>
                      <a:schemeClr val="accent3">
                        <a:lumMod val="40000"/>
                        <a:lumOff val="60000"/>
                      </a:schemeClr>
                    </a:solidFill>
                  </a:tcPr>
                </a:tc>
                <a:extLst>
                  <a:ext uri="{0D108BD9-81ED-4DB2-BD59-A6C34878D82A}">
                    <a16:rowId xmlns:a16="http://schemas.microsoft.com/office/drawing/2014/main" val="1394704473"/>
                  </a:ext>
                </a:extLst>
              </a:tr>
              <a:tr h="370840">
                <a:tc>
                  <a:txBody>
                    <a:bodyPr/>
                    <a:lstStyle/>
                    <a:p>
                      <a:pPr algn="ctr"/>
                      <a:r>
                        <a:rPr lang="en-US" dirty="0"/>
                        <a:t>2</a:t>
                      </a:r>
                    </a:p>
                  </a:txBody>
                  <a:tcPr>
                    <a:solidFill>
                      <a:schemeClr val="accent3">
                        <a:lumMod val="40000"/>
                        <a:lumOff val="60000"/>
                      </a:schemeClr>
                    </a:solidFill>
                  </a:tcPr>
                </a:tc>
                <a:tc>
                  <a:txBody>
                    <a:bodyPr/>
                    <a:lstStyle/>
                    <a:p>
                      <a:r>
                        <a:rPr lang="en-US" dirty="0"/>
                        <a:t>Partial</a:t>
                      </a:r>
                    </a:p>
                  </a:txBody>
                  <a:tcPr>
                    <a:solidFill>
                      <a:schemeClr val="accent3">
                        <a:lumMod val="40000"/>
                        <a:lumOff val="60000"/>
                      </a:schemeClr>
                    </a:solidFill>
                  </a:tcPr>
                </a:tc>
                <a:tc>
                  <a:txBody>
                    <a:bodyPr/>
                    <a:lstStyle/>
                    <a:p>
                      <a:r>
                        <a:rPr lang="en-US" dirty="0"/>
                        <a:t>Moderate</a:t>
                      </a:r>
                    </a:p>
                  </a:txBody>
                  <a:tcPr>
                    <a:solidFill>
                      <a:schemeClr val="accent3">
                        <a:lumMod val="40000"/>
                        <a:lumOff val="60000"/>
                      </a:schemeClr>
                    </a:solidFill>
                  </a:tcPr>
                </a:tc>
                <a:tc>
                  <a:txBody>
                    <a:bodyPr/>
                    <a:lstStyle/>
                    <a:p>
                      <a:r>
                        <a:rPr lang="en-US" dirty="0"/>
                        <a:t>Dressing changes every 2-3 days</a:t>
                      </a:r>
                    </a:p>
                  </a:txBody>
                  <a:tcPr>
                    <a:solidFill>
                      <a:schemeClr val="accent3">
                        <a:lumMod val="40000"/>
                        <a:lumOff val="60000"/>
                      </a:schemeClr>
                    </a:solidFill>
                  </a:tcPr>
                </a:tc>
                <a:extLst>
                  <a:ext uri="{0D108BD9-81ED-4DB2-BD59-A6C34878D82A}">
                    <a16:rowId xmlns:a16="http://schemas.microsoft.com/office/drawing/2014/main" val="489282315"/>
                  </a:ext>
                </a:extLst>
              </a:tr>
              <a:tr h="370840">
                <a:tc>
                  <a:txBody>
                    <a:bodyPr/>
                    <a:lstStyle/>
                    <a:p>
                      <a:pPr algn="ctr"/>
                      <a:r>
                        <a:rPr lang="en-US" dirty="0"/>
                        <a:t>3</a:t>
                      </a:r>
                    </a:p>
                  </a:txBody>
                  <a:tcPr>
                    <a:solidFill>
                      <a:schemeClr val="accent3">
                        <a:lumMod val="40000"/>
                        <a:lumOff val="60000"/>
                      </a:schemeClr>
                    </a:solidFill>
                  </a:tcPr>
                </a:tc>
                <a:tc>
                  <a:txBody>
                    <a:bodyPr/>
                    <a:lstStyle/>
                    <a:p>
                      <a:r>
                        <a:rPr lang="en-US" dirty="0"/>
                        <a:t>Uncontrolled</a:t>
                      </a:r>
                    </a:p>
                  </a:txBody>
                  <a:tcPr>
                    <a:solidFill>
                      <a:schemeClr val="accent3">
                        <a:lumMod val="40000"/>
                        <a:lumOff val="60000"/>
                      </a:schemeClr>
                    </a:solidFill>
                  </a:tcPr>
                </a:tc>
                <a:tc>
                  <a:txBody>
                    <a:bodyPr/>
                    <a:lstStyle/>
                    <a:p>
                      <a:r>
                        <a:rPr lang="en-US" dirty="0"/>
                        <a:t>High/very high</a:t>
                      </a:r>
                    </a:p>
                  </a:txBody>
                  <a:tcPr>
                    <a:solidFill>
                      <a:schemeClr val="accent3">
                        <a:lumMod val="40000"/>
                        <a:lumOff val="60000"/>
                      </a:schemeClr>
                    </a:solidFill>
                  </a:tcPr>
                </a:tc>
                <a:tc>
                  <a:txBody>
                    <a:bodyPr/>
                    <a:lstStyle/>
                    <a:p>
                      <a:r>
                        <a:rPr lang="en-US" dirty="0"/>
                        <a:t>Absorptive dressing at least daily</a:t>
                      </a:r>
                    </a:p>
                  </a:txBody>
                  <a:tcPr>
                    <a:solidFill>
                      <a:schemeClr val="accent3">
                        <a:lumMod val="40000"/>
                        <a:lumOff val="60000"/>
                      </a:schemeClr>
                    </a:solidFill>
                  </a:tcPr>
                </a:tc>
                <a:extLst>
                  <a:ext uri="{0D108BD9-81ED-4DB2-BD59-A6C34878D82A}">
                    <a16:rowId xmlns:a16="http://schemas.microsoft.com/office/drawing/2014/main" val="2702796257"/>
                  </a:ext>
                </a:extLst>
              </a:tr>
            </a:tbl>
          </a:graphicData>
        </a:graphic>
      </p:graphicFrame>
    </p:spTree>
    <p:extLst>
      <p:ext uri="{BB962C8B-B14F-4D97-AF65-F5344CB8AC3E}">
        <p14:creationId xmlns:p14="http://schemas.microsoft.com/office/powerpoint/2010/main" val="42006706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7">
            <a:extLst>
              <a:ext uri="{FF2B5EF4-FFF2-40B4-BE49-F238E27FC236}">
                <a16:creationId xmlns:a16="http://schemas.microsoft.com/office/drawing/2014/main" id="{04D65DAA-D864-B14B-820F-FAA0FF7E72C0}"/>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2BDFDD2A-4782-9D4B-95AB-93F21EF0F9B6}" type="slidenum">
              <a:rPr lang="en-AU" altLang="en-US" smtClean="0">
                <a:solidFill>
                  <a:srgbClr val="045C75"/>
                </a:solidFill>
              </a:rPr>
              <a:pPr eaLnBrk="1" hangingPunct="1">
                <a:defRPr/>
              </a:pPr>
              <a:t>34</a:t>
            </a:fld>
            <a:endParaRPr lang="en-AU" altLang="en-US">
              <a:solidFill>
                <a:srgbClr val="045C75"/>
              </a:solidFill>
            </a:endParaRPr>
          </a:p>
        </p:txBody>
      </p:sp>
      <p:sp>
        <p:nvSpPr>
          <p:cNvPr id="3" name="Title 2">
            <a:extLst>
              <a:ext uri="{FF2B5EF4-FFF2-40B4-BE49-F238E27FC236}">
                <a16:creationId xmlns:a16="http://schemas.microsoft.com/office/drawing/2014/main" id="{CAFF0D97-48C7-6D45-BB66-2C984CB7D7D7}"/>
              </a:ext>
            </a:extLst>
          </p:cNvPr>
          <p:cNvSpPr>
            <a:spLocks noGrp="1"/>
          </p:cNvSpPr>
          <p:nvPr>
            <p:ph type="title"/>
          </p:nvPr>
        </p:nvSpPr>
        <p:spPr>
          <a:xfrm>
            <a:off x="2024034" y="571480"/>
            <a:ext cx="8305800" cy="1143000"/>
          </a:xfr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AU" dirty="0">
                <a:solidFill>
                  <a:srgbClr val="000000"/>
                </a:solidFill>
              </a:rPr>
              <a:t>DRY</a:t>
            </a:r>
          </a:p>
        </p:txBody>
      </p:sp>
      <p:sp>
        <p:nvSpPr>
          <p:cNvPr id="4" name="Rectangle 3">
            <a:extLst>
              <a:ext uri="{FF2B5EF4-FFF2-40B4-BE49-F238E27FC236}">
                <a16:creationId xmlns:a16="http://schemas.microsoft.com/office/drawing/2014/main" id="{90E29AB1-9673-D54F-B991-5E4CC5E38030}"/>
              </a:ext>
            </a:extLst>
          </p:cNvPr>
          <p:cNvSpPr/>
          <p:nvPr/>
        </p:nvSpPr>
        <p:spPr>
          <a:xfrm>
            <a:off x="3738563" y="2428875"/>
            <a:ext cx="4286250" cy="3214688"/>
          </a:xfrm>
          <a:prstGeom prst="rect">
            <a:avLst/>
          </a:prstGeom>
          <a:solidFill>
            <a:srgbClr val="FFE197"/>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400" i="1" dirty="0">
                <a:solidFill>
                  <a:srgbClr val="000000"/>
                </a:solidFill>
                <a:effectLst>
                  <a:outerShdw blurRad="38100" dist="38100" dir="2700000" algn="tl">
                    <a:srgbClr val="000000">
                      <a:alpha val="43137"/>
                    </a:srgbClr>
                  </a:outerShdw>
                </a:effectLst>
              </a:rPr>
              <a:t>Primary dressing is</a:t>
            </a:r>
          </a:p>
          <a:p>
            <a:pPr algn="ctr" eaLnBrk="1" hangingPunct="1">
              <a:defRPr/>
            </a:pPr>
            <a:r>
              <a:rPr lang="en-AU" sz="2400" i="1" dirty="0">
                <a:solidFill>
                  <a:srgbClr val="000000"/>
                </a:solidFill>
                <a:effectLst>
                  <a:outerShdw blurRad="38100" dist="38100" dir="2700000" algn="tl">
                    <a:srgbClr val="000000">
                      <a:alpha val="43137"/>
                    </a:srgbClr>
                  </a:outerShdw>
                </a:effectLst>
              </a:rPr>
              <a:t> UNMARKED</a:t>
            </a:r>
          </a:p>
          <a:p>
            <a:pPr algn="ctr" eaLnBrk="1" hangingPunct="1">
              <a:defRPr/>
            </a:pPr>
            <a:endParaRPr lang="en-AU" sz="2400" i="1" dirty="0">
              <a:solidFill>
                <a:srgbClr val="000000"/>
              </a:solidFill>
              <a:effectLst>
                <a:outerShdw blurRad="38100" dist="38100" dir="2700000" algn="tl">
                  <a:srgbClr val="000000">
                    <a:alpha val="43137"/>
                  </a:srgbClr>
                </a:outerShdw>
              </a:effectLst>
            </a:endParaRPr>
          </a:p>
          <a:p>
            <a:pPr algn="ctr" eaLnBrk="1" hangingPunct="1">
              <a:defRPr/>
            </a:pPr>
            <a:r>
              <a:rPr lang="en-AU" sz="2400" i="1" dirty="0">
                <a:solidFill>
                  <a:srgbClr val="000000"/>
                </a:solidFill>
                <a:effectLst>
                  <a:outerShdw blurRad="38100" dist="38100" dir="2700000" algn="tl">
                    <a:srgbClr val="000000">
                      <a:alpha val="43137"/>
                    </a:srgbClr>
                  </a:outerShdw>
                </a:effectLst>
              </a:rPr>
              <a:t>Wound bed dry</a:t>
            </a:r>
          </a:p>
        </p:txBody>
      </p:sp>
      <p:sp>
        <p:nvSpPr>
          <p:cNvPr id="2" name="Footer Placeholder 1">
            <a:extLst>
              <a:ext uri="{FF2B5EF4-FFF2-40B4-BE49-F238E27FC236}">
                <a16:creationId xmlns:a16="http://schemas.microsoft.com/office/drawing/2014/main" id="{DA83F2E8-EE60-1941-8578-C7A2CA5E232B}"/>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2248245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7">
            <a:extLst>
              <a:ext uri="{FF2B5EF4-FFF2-40B4-BE49-F238E27FC236}">
                <a16:creationId xmlns:a16="http://schemas.microsoft.com/office/drawing/2014/main" id="{F0D26E42-A12F-6246-80F9-39002D3FA030}"/>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102CBD67-4D2A-1F4B-882D-42755A4B5738}" type="slidenum">
              <a:rPr lang="en-AU" altLang="en-US" smtClean="0">
                <a:solidFill>
                  <a:srgbClr val="045C75"/>
                </a:solidFill>
              </a:rPr>
              <a:pPr eaLnBrk="1" hangingPunct="1">
                <a:defRPr/>
              </a:pPr>
              <a:t>35</a:t>
            </a:fld>
            <a:endParaRPr lang="en-AU" altLang="en-US">
              <a:solidFill>
                <a:srgbClr val="045C75"/>
              </a:solidFill>
            </a:endParaRPr>
          </a:p>
        </p:txBody>
      </p:sp>
      <p:sp>
        <p:nvSpPr>
          <p:cNvPr id="3" name="Title 2">
            <a:extLst>
              <a:ext uri="{FF2B5EF4-FFF2-40B4-BE49-F238E27FC236}">
                <a16:creationId xmlns:a16="http://schemas.microsoft.com/office/drawing/2014/main" id="{95B32FC3-9769-DE45-81EF-8B2A6827C6BB}"/>
              </a:ext>
            </a:extLst>
          </p:cNvPr>
          <p:cNvSpPr>
            <a:spLocks noGrp="1"/>
          </p:cNvSpPr>
          <p:nvPr>
            <p:ph type="title"/>
          </p:nvPr>
        </p:nvSpPr>
        <p:spPr>
          <a:xfrm>
            <a:off x="1981200" y="571480"/>
            <a:ext cx="8305800" cy="1071570"/>
          </a:xfr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AU" dirty="0">
                <a:solidFill>
                  <a:srgbClr val="000000"/>
                </a:solidFill>
              </a:rPr>
              <a:t>MOIST</a:t>
            </a:r>
          </a:p>
        </p:txBody>
      </p:sp>
      <p:sp>
        <p:nvSpPr>
          <p:cNvPr id="4" name="Rectangle 3">
            <a:extLst>
              <a:ext uri="{FF2B5EF4-FFF2-40B4-BE49-F238E27FC236}">
                <a16:creationId xmlns:a16="http://schemas.microsoft.com/office/drawing/2014/main" id="{25D19F8A-2C7C-C244-AAE2-F18787618233}"/>
              </a:ext>
            </a:extLst>
          </p:cNvPr>
          <p:cNvSpPr/>
          <p:nvPr/>
        </p:nvSpPr>
        <p:spPr>
          <a:xfrm>
            <a:off x="3667125" y="2357439"/>
            <a:ext cx="4286250" cy="3214687"/>
          </a:xfrm>
          <a:prstGeom prst="rect">
            <a:avLst/>
          </a:prstGeom>
          <a:solidFill>
            <a:srgbClr val="FFE197"/>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400" i="1" dirty="0">
                <a:solidFill>
                  <a:srgbClr val="000000"/>
                </a:solidFill>
                <a:effectLst>
                  <a:outerShdw blurRad="38100" dist="38100" dir="2700000" algn="tl">
                    <a:srgbClr val="000000">
                      <a:alpha val="43137"/>
                    </a:srgbClr>
                  </a:outerShdw>
                </a:effectLst>
              </a:rPr>
              <a:t>Primary dressing is</a:t>
            </a:r>
          </a:p>
          <a:p>
            <a:pPr algn="ctr" eaLnBrk="1" hangingPunct="1">
              <a:defRPr/>
            </a:pPr>
            <a:r>
              <a:rPr lang="en-AU" sz="2400" i="1" dirty="0">
                <a:solidFill>
                  <a:srgbClr val="000000"/>
                </a:solidFill>
                <a:effectLst>
                  <a:outerShdw blurRad="38100" dist="38100" dir="2700000" algn="tl">
                    <a:srgbClr val="000000">
                      <a:alpha val="43137"/>
                    </a:srgbClr>
                  </a:outerShdw>
                </a:effectLst>
              </a:rPr>
              <a:t>lightly marked</a:t>
            </a:r>
          </a:p>
          <a:p>
            <a:pPr algn="ctr" eaLnBrk="1" hangingPunct="1">
              <a:defRPr/>
            </a:pPr>
            <a:endParaRPr lang="en-AU" sz="2400" i="1" dirty="0">
              <a:solidFill>
                <a:srgbClr val="000000"/>
              </a:solidFill>
              <a:effectLst>
                <a:outerShdw blurRad="38100" dist="38100" dir="2700000" algn="tl">
                  <a:srgbClr val="000000">
                    <a:alpha val="43137"/>
                  </a:srgbClr>
                </a:outerShdw>
              </a:effectLst>
            </a:endParaRPr>
          </a:p>
          <a:p>
            <a:pPr algn="ctr" eaLnBrk="1" hangingPunct="1">
              <a:defRPr/>
            </a:pPr>
            <a:r>
              <a:rPr lang="en-AU" sz="2400" i="1" dirty="0">
                <a:solidFill>
                  <a:srgbClr val="000000"/>
                </a:solidFill>
                <a:effectLst>
                  <a:outerShdw blurRad="38100" dist="38100" dir="2700000" algn="tl">
                    <a:srgbClr val="000000">
                      <a:alpha val="43137"/>
                    </a:srgbClr>
                  </a:outerShdw>
                </a:effectLst>
              </a:rPr>
              <a:t>Small amount fluid visible on wound bed</a:t>
            </a:r>
          </a:p>
        </p:txBody>
      </p:sp>
      <p:sp>
        <p:nvSpPr>
          <p:cNvPr id="6" name="Freeform 5">
            <a:extLst>
              <a:ext uri="{FF2B5EF4-FFF2-40B4-BE49-F238E27FC236}">
                <a16:creationId xmlns:a16="http://schemas.microsoft.com/office/drawing/2014/main" id="{BD19EE06-6549-3442-92AC-87195899BBA4}"/>
              </a:ext>
            </a:extLst>
          </p:cNvPr>
          <p:cNvSpPr/>
          <p:nvPr/>
        </p:nvSpPr>
        <p:spPr>
          <a:xfrm>
            <a:off x="5381626" y="3786189"/>
            <a:ext cx="1046163" cy="465137"/>
          </a:xfrm>
          <a:custGeom>
            <a:avLst/>
            <a:gdLst>
              <a:gd name="connsiteX0" fmla="*/ 160519 w 1047098"/>
              <a:gd name="connsiteY0" fmla="*/ 14515 h 464457"/>
              <a:gd name="connsiteX1" fmla="*/ 58919 w 1047098"/>
              <a:gd name="connsiteY1" fmla="*/ 87086 h 464457"/>
              <a:gd name="connsiteX2" fmla="*/ 862 w 1047098"/>
              <a:gd name="connsiteY2" fmla="*/ 174172 h 464457"/>
              <a:gd name="connsiteX3" fmla="*/ 15376 w 1047098"/>
              <a:gd name="connsiteY3" fmla="*/ 319315 h 464457"/>
              <a:gd name="connsiteX4" fmla="*/ 58919 w 1047098"/>
              <a:gd name="connsiteY4" fmla="*/ 348343 h 464457"/>
              <a:gd name="connsiteX5" fmla="*/ 189548 w 1047098"/>
              <a:gd name="connsiteY5" fmla="*/ 362857 h 464457"/>
              <a:gd name="connsiteX6" fmla="*/ 233090 w 1047098"/>
              <a:gd name="connsiteY6" fmla="*/ 348343 h 464457"/>
              <a:gd name="connsiteX7" fmla="*/ 421776 w 1047098"/>
              <a:gd name="connsiteY7" fmla="*/ 377372 h 464457"/>
              <a:gd name="connsiteX8" fmla="*/ 465319 w 1047098"/>
              <a:gd name="connsiteY8" fmla="*/ 464457 h 464457"/>
              <a:gd name="connsiteX9" fmla="*/ 508862 w 1047098"/>
              <a:gd name="connsiteY9" fmla="*/ 420915 h 464457"/>
              <a:gd name="connsiteX10" fmla="*/ 552405 w 1047098"/>
              <a:gd name="connsiteY10" fmla="*/ 406400 h 464457"/>
              <a:gd name="connsiteX11" fmla="*/ 581433 w 1047098"/>
              <a:gd name="connsiteY11" fmla="*/ 362857 h 464457"/>
              <a:gd name="connsiteX12" fmla="*/ 639490 w 1047098"/>
              <a:gd name="connsiteY12" fmla="*/ 377372 h 464457"/>
              <a:gd name="connsiteX13" fmla="*/ 770119 w 1047098"/>
              <a:gd name="connsiteY13" fmla="*/ 362857 h 464457"/>
              <a:gd name="connsiteX14" fmla="*/ 944290 w 1047098"/>
              <a:gd name="connsiteY14" fmla="*/ 377372 h 464457"/>
              <a:gd name="connsiteX15" fmla="*/ 1016862 w 1047098"/>
              <a:gd name="connsiteY15" fmla="*/ 362857 h 464457"/>
              <a:gd name="connsiteX16" fmla="*/ 944290 w 1047098"/>
              <a:gd name="connsiteY16" fmla="*/ 217715 h 464457"/>
              <a:gd name="connsiteX17" fmla="*/ 929776 w 1047098"/>
              <a:gd name="connsiteY17" fmla="*/ 174172 h 464457"/>
              <a:gd name="connsiteX18" fmla="*/ 828176 w 1047098"/>
              <a:gd name="connsiteY18" fmla="*/ 43543 h 464457"/>
              <a:gd name="connsiteX19" fmla="*/ 784633 w 1047098"/>
              <a:gd name="connsiteY19" fmla="*/ 14515 h 464457"/>
              <a:gd name="connsiteX20" fmla="*/ 741090 w 1047098"/>
              <a:gd name="connsiteY20" fmla="*/ 43543 h 464457"/>
              <a:gd name="connsiteX21" fmla="*/ 712062 w 1047098"/>
              <a:gd name="connsiteY21" fmla="*/ 101600 h 464457"/>
              <a:gd name="connsiteX22" fmla="*/ 581433 w 1047098"/>
              <a:gd name="connsiteY22" fmla="*/ 72572 h 464457"/>
              <a:gd name="connsiteX23" fmla="*/ 523376 w 1047098"/>
              <a:gd name="connsiteY23" fmla="*/ 58057 h 464457"/>
              <a:gd name="connsiteX24" fmla="*/ 479833 w 1047098"/>
              <a:gd name="connsiteY24" fmla="*/ 43543 h 464457"/>
              <a:gd name="connsiteX25" fmla="*/ 407262 w 1047098"/>
              <a:gd name="connsiteY25" fmla="*/ 29029 h 464457"/>
              <a:gd name="connsiteX26" fmla="*/ 363719 w 1047098"/>
              <a:gd name="connsiteY26" fmla="*/ 14515 h 464457"/>
              <a:gd name="connsiteX27" fmla="*/ 305662 w 1047098"/>
              <a:gd name="connsiteY27" fmla="*/ 0 h 464457"/>
              <a:gd name="connsiteX28" fmla="*/ 146005 w 1047098"/>
              <a:gd name="connsiteY28" fmla="*/ 29029 h 464457"/>
              <a:gd name="connsiteX29" fmla="*/ 160519 w 1047098"/>
              <a:gd name="connsiteY29" fmla="*/ 14515 h 46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7098" h="464457">
                <a:moveTo>
                  <a:pt x="160519" y="14515"/>
                </a:moveTo>
                <a:cubicBezTo>
                  <a:pt x="146005" y="24191"/>
                  <a:pt x="88348" y="57657"/>
                  <a:pt x="58919" y="87086"/>
                </a:cubicBezTo>
                <a:cubicBezTo>
                  <a:pt x="34249" y="111756"/>
                  <a:pt x="862" y="174172"/>
                  <a:pt x="862" y="174172"/>
                </a:cubicBezTo>
                <a:cubicBezTo>
                  <a:pt x="5700" y="222553"/>
                  <a:pt x="0" y="273188"/>
                  <a:pt x="15376" y="319315"/>
                </a:cubicBezTo>
                <a:cubicBezTo>
                  <a:pt x="20892" y="335864"/>
                  <a:pt x="41996" y="344112"/>
                  <a:pt x="58919" y="348343"/>
                </a:cubicBezTo>
                <a:cubicBezTo>
                  <a:pt x="101422" y="358968"/>
                  <a:pt x="146005" y="358019"/>
                  <a:pt x="189548" y="362857"/>
                </a:cubicBezTo>
                <a:cubicBezTo>
                  <a:pt x="204062" y="358019"/>
                  <a:pt x="217791" y="348343"/>
                  <a:pt x="233090" y="348343"/>
                </a:cubicBezTo>
                <a:cubicBezTo>
                  <a:pt x="285820" y="348343"/>
                  <a:pt x="366526" y="366321"/>
                  <a:pt x="421776" y="377372"/>
                </a:cubicBezTo>
                <a:cubicBezTo>
                  <a:pt x="425355" y="388110"/>
                  <a:pt x="446560" y="464457"/>
                  <a:pt x="465319" y="464457"/>
                </a:cubicBezTo>
                <a:cubicBezTo>
                  <a:pt x="485845" y="464457"/>
                  <a:pt x="491783" y="432301"/>
                  <a:pt x="508862" y="420915"/>
                </a:cubicBezTo>
                <a:cubicBezTo>
                  <a:pt x="521592" y="412428"/>
                  <a:pt x="537891" y="411238"/>
                  <a:pt x="552405" y="406400"/>
                </a:cubicBezTo>
                <a:cubicBezTo>
                  <a:pt x="562081" y="391886"/>
                  <a:pt x="564884" y="368373"/>
                  <a:pt x="581433" y="362857"/>
                </a:cubicBezTo>
                <a:cubicBezTo>
                  <a:pt x="600357" y="356549"/>
                  <a:pt x="619542" y="377372"/>
                  <a:pt x="639490" y="377372"/>
                </a:cubicBezTo>
                <a:cubicBezTo>
                  <a:pt x="683301" y="377372"/>
                  <a:pt x="726576" y="367695"/>
                  <a:pt x="770119" y="362857"/>
                </a:cubicBezTo>
                <a:cubicBezTo>
                  <a:pt x="828176" y="367695"/>
                  <a:pt x="886032" y="377372"/>
                  <a:pt x="944290" y="377372"/>
                </a:cubicBezTo>
                <a:cubicBezTo>
                  <a:pt x="968960" y="377372"/>
                  <a:pt x="1009061" y="386261"/>
                  <a:pt x="1016862" y="362857"/>
                </a:cubicBezTo>
                <a:cubicBezTo>
                  <a:pt x="1047098" y="272149"/>
                  <a:pt x="993266" y="250365"/>
                  <a:pt x="944290" y="217715"/>
                </a:cubicBezTo>
                <a:cubicBezTo>
                  <a:pt x="939452" y="203201"/>
                  <a:pt x="937206" y="187546"/>
                  <a:pt x="929776" y="174172"/>
                </a:cubicBezTo>
                <a:cubicBezTo>
                  <a:pt x="901874" y="123948"/>
                  <a:pt x="871948" y="80019"/>
                  <a:pt x="828176" y="43543"/>
                </a:cubicBezTo>
                <a:cubicBezTo>
                  <a:pt x="814775" y="32376"/>
                  <a:pt x="799147" y="24191"/>
                  <a:pt x="784633" y="14515"/>
                </a:cubicBezTo>
                <a:cubicBezTo>
                  <a:pt x="770119" y="24191"/>
                  <a:pt x="752257" y="30142"/>
                  <a:pt x="741090" y="43543"/>
                </a:cubicBezTo>
                <a:cubicBezTo>
                  <a:pt x="727239" y="60165"/>
                  <a:pt x="732321" y="94003"/>
                  <a:pt x="712062" y="101600"/>
                </a:cubicBezTo>
                <a:cubicBezTo>
                  <a:pt x="683746" y="112219"/>
                  <a:pt x="614496" y="82019"/>
                  <a:pt x="581433" y="72572"/>
                </a:cubicBezTo>
                <a:cubicBezTo>
                  <a:pt x="562253" y="67092"/>
                  <a:pt x="542556" y="63537"/>
                  <a:pt x="523376" y="58057"/>
                </a:cubicBezTo>
                <a:cubicBezTo>
                  <a:pt x="508665" y="53854"/>
                  <a:pt x="494676" y="47254"/>
                  <a:pt x="479833" y="43543"/>
                </a:cubicBezTo>
                <a:cubicBezTo>
                  <a:pt x="455900" y="37560"/>
                  <a:pt x="431195" y="35012"/>
                  <a:pt x="407262" y="29029"/>
                </a:cubicBezTo>
                <a:cubicBezTo>
                  <a:pt x="392419" y="25318"/>
                  <a:pt x="378430" y="18718"/>
                  <a:pt x="363719" y="14515"/>
                </a:cubicBezTo>
                <a:cubicBezTo>
                  <a:pt x="344539" y="9035"/>
                  <a:pt x="325014" y="4838"/>
                  <a:pt x="305662" y="0"/>
                </a:cubicBezTo>
                <a:cubicBezTo>
                  <a:pt x="275601" y="4295"/>
                  <a:pt x="184023" y="13822"/>
                  <a:pt x="146005" y="29029"/>
                </a:cubicBezTo>
                <a:cubicBezTo>
                  <a:pt x="139652" y="31570"/>
                  <a:pt x="175033" y="4839"/>
                  <a:pt x="160519" y="14515"/>
                </a:cubicBezTo>
                <a:close/>
              </a:path>
            </a:pathLst>
          </a:custGeom>
          <a:blipFill>
            <a:blip r:embed="rId3"/>
            <a:tile tx="0" ty="0" sx="100000" sy="100000" flip="none" algn="tl"/>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0A1D10D1-56BB-7242-8D36-0B9BD2B59BE1}"/>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498571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7">
            <a:extLst>
              <a:ext uri="{FF2B5EF4-FFF2-40B4-BE49-F238E27FC236}">
                <a16:creationId xmlns:a16="http://schemas.microsoft.com/office/drawing/2014/main" id="{E5DFC55E-69F1-5E44-88FC-C6E87F135EB3}"/>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34F8FF44-8527-1741-96A1-EB823FEF1442}" type="slidenum">
              <a:rPr lang="en-AU" altLang="en-US" smtClean="0">
                <a:solidFill>
                  <a:srgbClr val="045C75"/>
                </a:solidFill>
              </a:rPr>
              <a:pPr eaLnBrk="1" hangingPunct="1">
                <a:defRPr/>
              </a:pPr>
              <a:t>36</a:t>
            </a:fld>
            <a:endParaRPr lang="en-AU" altLang="en-US">
              <a:solidFill>
                <a:srgbClr val="045C75"/>
              </a:solidFill>
            </a:endParaRPr>
          </a:p>
        </p:txBody>
      </p:sp>
      <p:sp>
        <p:nvSpPr>
          <p:cNvPr id="3" name="Title 2">
            <a:extLst>
              <a:ext uri="{FF2B5EF4-FFF2-40B4-BE49-F238E27FC236}">
                <a16:creationId xmlns:a16="http://schemas.microsoft.com/office/drawing/2014/main" id="{D3DEF2E7-517B-FB47-9E35-FB0BAC070C6E}"/>
              </a:ext>
            </a:extLst>
          </p:cNvPr>
          <p:cNvSpPr>
            <a:spLocks noGrp="1"/>
          </p:cNvSpPr>
          <p:nvPr>
            <p:ph type="title"/>
          </p:nvPr>
        </p:nvSpPr>
        <p:spPr>
          <a:xfrm>
            <a:off x="1952596" y="571480"/>
            <a:ext cx="8305800" cy="1143000"/>
          </a:xfr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AU" dirty="0">
                <a:solidFill>
                  <a:srgbClr val="000000"/>
                </a:solidFill>
              </a:rPr>
              <a:t>WET</a:t>
            </a:r>
          </a:p>
        </p:txBody>
      </p:sp>
      <p:sp>
        <p:nvSpPr>
          <p:cNvPr id="4" name="Rectangle 3">
            <a:extLst>
              <a:ext uri="{FF2B5EF4-FFF2-40B4-BE49-F238E27FC236}">
                <a16:creationId xmlns:a16="http://schemas.microsoft.com/office/drawing/2014/main" id="{C9523928-137D-3841-AEA4-05BF06F81163}"/>
              </a:ext>
            </a:extLst>
          </p:cNvPr>
          <p:cNvSpPr/>
          <p:nvPr/>
        </p:nvSpPr>
        <p:spPr>
          <a:xfrm>
            <a:off x="3667125" y="2357438"/>
            <a:ext cx="4286250" cy="3429000"/>
          </a:xfrm>
          <a:prstGeom prst="rect">
            <a:avLst/>
          </a:prstGeom>
          <a:solidFill>
            <a:srgbClr val="FFE197"/>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2400" i="1" dirty="0">
              <a:solidFill>
                <a:srgbClr val="000000"/>
              </a:solidFill>
              <a:effectLst>
                <a:outerShdw blurRad="38100" dist="38100" dir="2700000" algn="tl">
                  <a:srgbClr val="000000">
                    <a:alpha val="43137"/>
                  </a:srgbClr>
                </a:outerShdw>
              </a:effectLst>
            </a:endParaRPr>
          </a:p>
        </p:txBody>
      </p:sp>
      <p:sp>
        <p:nvSpPr>
          <p:cNvPr id="6" name="Freeform 5">
            <a:extLst>
              <a:ext uri="{FF2B5EF4-FFF2-40B4-BE49-F238E27FC236}">
                <a16:creationId xmlns:a16="http://schemas.microsoft.com/office/drawing/2014/main" id="{F971CC42-0A64-0149-8AF5-C008CA660772}"/>
              </a:ext>
            </a:extLst>
          </p:cNvPr>
          <p:cNvSpPr/>
          <p:nvPr/>
        </p:nvSpPr>
        <p:spPr>
          <a:xfrm>
            <a:off x="4238625" y="2714626"/>
            <a:ext cx="3062288" cy="2627313"/>
          </a:xfrm>
          <a:custGeom>
            <a:avLst/>
            <a:gdLst>
              <a:gd name="connsiteX0" fmla="*/ 508269 w 3062783"/>
              <a:gd name="connsiteY0" fmla="*/ 723 h 2627809"/>
              <a:gd name="connsiteX1" fmla="*/ 522783 w 3062783"/>
              <a:gd name="connsiteY1" fmla="*/ 58780 h 2627809"/>
              <a:gd name="connsiteX2" fmla="*/ 551812 w 3062783"/>
              <a:gd name="connsiteY2" fmla="*/ 116837 h 2627809"/>
              <a:gd name="connsiteX3" fmla="*/ 566326 w 3062783"/>
              <a:gd name="connsiteY3" fmla="*/ 160380 h 2627809"/>
              <a:gd name="connsiteX4" fmla="*/ 508269 w 3062783"/>
              <a:gd name="connsiteY4" fmla="*/ 247466 h 2627809"/>
              <a:gd name="connsiteX5" fmla="*/ 479240 w 3062783"/>
              <a:gd name="connsiteY5" fmla="*/ 291009 h 2627809"/>
              <a:gd name="connsiteX6" fmla="*/ 392154 w 3062783"/>
              <a:gd name="connsiteY6" fmla="*/ 349066 h 2627809"/>
              <a:gd name="connsiteX7" fmla="*/ 377640 w 3062783"/>
              <a:gd name="connsiteY7" fmla="*/ 392609 h 2627809"/>
              <a:gd name="connsiteX8" fmla="*/ 421183 w 3062783"/>
              <a:gd name="connsiteY8" fmla="*/ 566780 h 2627809"/>
              <a:gd name="connsiteX9" fmla="*/ 435697 w 3062783"/>
              <a:gd name="connsiteY9" fmla="*/ 610323 h 2627809"/>
              <a:gd name="connsiteX10" fmla="*/ 450212 w 3062783"/>
              <a:gd name="connsiteY10" fmla="*/ 653866 h 2627809"/>
              <a:gd name="connsiteX11" fmla="*/ 464726 w 3062783"/>
              <a:gd name="connsiteY11" fmla="*/ 711923 h 2627809"/>
              <a:gd name="connsiteX12" fmla="*/ 479240 w 3062783"/>
              <a:gd name="connsiteY12" fmla="*/ 799009 h 2627809"/>
              <a:gd name="connsiteX13" fmla="*/ 508269 w 3062783"/>
              <a:gd name="connsiteY13" fmla="*/ 886094 h 2627809"/>
              <a:gd name="connsiteX14" fmla="*/ 551812 w 3062783"/>
              <a:gd name="connsiteY14" fmla="*/ 1045751 h 2627809"/>
              <a:gd name="connsiteX15" fmla="*/ 537297 w 3062783"/>
              <a:gd name="connsiteY15" fmla="*/ 1147351 h 2627809"/>
              <a:gd name="connsiteX16" fmla="*/ 522783 w 3062783"/>
              <a:gd name="connsiteY16" fmla="*/ 1190894 h 2627809"/>
              <a:gd name="connsiteX17" fmla="*/ 479240 w 3062783"/>
              <a:gd name="connsiteY17" fmla="*/ 1219923 h 2627809"/>
              <a:gd name="connsiteX18" fmla="*/ 450212 w 3062783"/>
              <a:gd name="connsiteY18" fmla="*/ 1263466 h 2627809"/>
              <a:gd name="connsiteX19" fmla="*/ 406669 w 3062783"/>
              <a:gd name="connsiteY19" fmla="*/ 1292494 h 2627809"/>
              <a:gd name="connsiteX20" fmla="*/ 363126 w 3062783"/>
              <a:gd name="connsiteY20" fmla="*/ 1336037 h 2627809"/>
              <a:gd name="connsiteX21" fmla="*/ 348612 w 3062783"/>
              <a:gd name="connsiteY21" fmla="*/ 1394094 h 2627809"/>
              <a:gd name="connsiteX22" fmla="*/ 377640 w 3062783"/>
              <a:gd name="connsiteY22" fmla="*/ 1553751 h 2627809"/>
              <a:gd name="connsiteX23" fmla="*/ 348612 w 3062783"/>
              <a:gd name="connsiteY23" fmla="*/ 1742437 h 2627809"/>
              <a:gd name="connsiteX24" fmla="*/ 232497 w 3062783"/>
              <a:gd name="connsiteY24" fmla="*/ 1873066 h 2627809"/>
              <a:gd name="connsiteX25" fmla="*/ 174440 w 3062783"/>
              <a:gd name="connsiteY25" fmla="*/ 1960151 h 2627809"/>
              <a:gd name="connsiteX26" fmla="*/ 145412 w 3062783"/>
              <a:gd name="connsiteY26" fmla="*/ 2003694 h 2627809"/>
              <a:gd name="connsiteX27" fmla="*/ 101869 w 3062783"/>
              <a:gd name="connsiteY27" fmla="*/ 2047237 h 2627809"/>
              <a:gd name="connsiteX28" fmla="*/ 87354 w 3062783"/>
              <a:gd name="connsiteY28" fmla="*/ 2090780 h 2627809"/>
              <a:gd name="connsiteX29" fmla="*/ 29297 w 3062783"/>
              <a:gd name="connsiteY29" fmla="*/ 2177866 h 2627809"/>
              <a:gd name="connsiteX30" fmla="*/ 29297 w 3062783"/>
              <a:gd name="connsiteY30" fmla="*/ 2381066 h 2627809"/>
              <a:gd name="connsiteX31" fmla="*/ 130897 w 3062783"/>
              <a:gd name="connsiteY31" fmla="*/ 2424609 h 2627809"/>
              <a:gd name="connsiteX32" fmla="*/ 725983 w 3062783"/>
              <a:gd name="connsiteY32" fmla="*/ 2439123 h 2627809"/>
              <a:gd name="connsiteX33" fmla="*/ 856612 w 3062783"/>
              <a:gd name="connsiteY33" fmla="*/ 2453637 h 2627809"/>
              <a:gd name="connsiteX34" fmla="*/ 914669 w 3062783"/>
              <a:gd name="connsiteY34" fmla="*/ 2468151 h 2627809"/>
              <a:gd name="connsiteX35" fmla="*/ 1292040 w 3062783"/>
              <a:gd name="connsiteY35" fmla="*/ 2453637 h 2627809"/>
              <a:gd name="connsiteX36" fmla="*/ 1350097 w 3062783"/>
              <a:gd name="connsiteY36" fmla="*/ 2424609 h 2627809"/>
              <a:gd name="connsiteX37" fmla="*/ 1596840 w 3062783"/>
              <a:gd name="connsiteY37" fmla="*/ 2424609 h 2627809"/>
              <a:gd name="connsiteX38" fmla="*/ 1741983 w 3062783"/>
              <a:gd name="connsiteY38" fmla="*/ 2497180 h 2627809"/>
              <a:gd name="connsiteX39" fmla="*/ 1771012 w 3062783"/>
              <a:gd name="connsiteY39" fmla="*/ 2540723 h 2627809"/>
              <a:gd name="connsiteX40" fmla="*/ 1814554 w 3062783"/>
              <a:gd name="connsiteY40" fmla="*/ 2526209 h 2627809"/>
              <a:gd name="connsiteX41" fmla="*/ 1901640 w 3062783"/>
              <a:gd name="connsiteY41" fmla="*/ 2468151 h 2627809"/>
              <a:gd name="connsiteX42" fmla="*/ 1988726 w 3062783"/>
              <a:gd name="connsiteY42" fmla="*/ 2439123 h 2627809"/>
              <a:gd name="connsiteX43" fmla="*/ 2075812 w 3062783"/>
              <a:gd name="connsiteY43" fmla="*/ 2453637 h 2627809"/>
              <a:gd name="connsiteX44" fmla="*/ 2177412 w 3062783"/>
              <a:gd name="connsiteY44" fmla="*/ 2511694 h 2627809"/>
              <a:gd name="connsiteX45" fmla="*/ 2220954 w 3062783"/>
              <a:gd name="connsiteY45" fmla="*/ 2526209 h 2627809"/>
              <a:gd name="connsiteX46" fmla="*/ 2308040 w 3062783"/>
              <a:gd name="connsiteY46" fmla="*/ 2540723 h 2627809"/>
              <a:gd name="connsiteX47" fmla="*/ 2424154 w 3062783"/>
              <a:gd name="connsiteY47" fmla="*/ 2569751 h 2627809"/>
              <a:gd name="connsiteX48" fmla="*/ 2569297 w 3062783"/>
              <a:gd name="connsiteY48" fmla="*/ 2584266 h 2627809"/>
              <a:gd name="connsiteX49" fmla="*/ 2714440 w 3062783"/>
              <a:gd name="connsiteY49" fmla="*/ 2627809 h 2627809"/>
              <a:gd name="connsiteX50" fmla="*/ 2816040 w 3062783"/>
              <a:gd name="connsiteY50" fmla="*/ 2569751 h 2627809"/>
              <a:gd name="connsiteX51" fmla="*/ 2859583 w 3062783"/>
              <a:gd name="connsiteY51" fmla="*/ 2526209 h 2627809"/>
              <a:gd name="connsiteX52" fmla="*/ 2961183 w 3062783"/>
              <a:gd name="connsiteY52" fmla="*/ 2482666 h 2627809"/>
              <a:gd name="connsiteX53" fmla="*/ 3033754 w 3062783"/>
              <a:gd name="connsiteY53" fmla="*/ 2410094 h 2627809"/>
              <a:gd name="connsiteX54" fmla="*/ 3062783 w 3062783"/>
              <a:gd name="connsiteY54" fmla="*/ 2323009 h 2627809"/>
              <a:gd name="connsiteX55" fmla="*/ 3048269 w 3062783"/>
              <a:gd name="connsiteY55" fmla="*/ 2177866 h 2627809"/>
              <a:gd name="connsiteX56" fmla="*/ 3019240 w 3062783"/>
              <a:gd name="connsiteY56" fmla="*/ 2134323 h 2627809"/>
              <a:gd name="connsiteX57" fmla="*/ 3004726 w 3062783"/>
              <a:gd name="connsiteY57" fmla="*/ 2090780 h 2627809"/>
              <a:gd name="connsiteX58" fmla="*/ 2961183 w 3062783"/>
              <a:gd name="connsiteY58" fmla="*/ 2047237 h 2627809"/>
              <a:gd name="connsiteX59" fmla="*/ 2874097 w 3062783"/>
              <a:gd name="connsiteY59" fmla="*/ 1989180 h 2627809"/>
              <a:gd name="connsiteX60" fmla="*/ 2830554 w 3062783"/>
              <a:gd name="connsiteY60" fmla="*/ 1960151 h 2627809"/>
              <a:gd name="connsiteX61" fmla="*/ 2743469 w 3062783"/>
              <a:gd name="connsiteY61" fmla="*/ 1887580 h 2627809"/>
              <a:gd name="connsiteX62" fmla="*/ 2656383 w 3062783"/>
              <a:gd name="connsiteY62" fmla="*/ 1829523 h 2627809"/>
              <a:gd name="connsiteX63" fmla="*/ 2641869 w 3062783"/>
              <a:gd name="connsiteY63" fmla="*/ 1626323 h 2627809"/>
              <a:gd name="connsiteX64" fmla="*/ 2685412 w 3062783"/>
              <a:gd name="connsiteY64" fmla="*/ 1582780 h 2627809"/>
              <a:gd name="connsiteX65" fmla="*/ 2728954 w 3062783"/>
              <a:gd name="connsiteY65" fmla="*/ 1510209 h 2627809"/>
              <a:gd name="connsiteX66" fmla="*/ 2816040 w 3062783"/>
              <a:gd name="connsiteY66" fmla="*/ 1452151 h 2627809"/>
              <a:gd name="connsiteX67" fmla="*/ 2830554 w 3062783"/>
              <a:gd name="connsiteY67" fmla="*/ 1408609 h 2627809"/>
              <a:gd name="connsiteX68" fmla="*/ 2845069 w 3062783"/>
              <a:gd name="connsiteY68" fmla="*/ 1350551 h 2627809"/>
              <a:gd name="connsiteX69" fmla="*/ 2874097 w 3062783"/>
              <a:gd name="connsiteY69" fmla="*/ 1277980 h 2627809"/>
              <a:gd name="connsiteX70" fmla="*/ 2859583 w 3062783"/>
              <a:gd name="connsiteY70" fmla="*/ 1132837 h 2627809"/>
              <a:gd name="connsiteX71" fmla="*/ 2830554 w 3062783"/>
              <a:gd name="connsiteY71" fmla="*/ 1089294 h 2627809"/>
              <a:gd name="connsiteX72" fmla="*/ 2714440 w 3062783"/>
              <a:gd name="connsiteY72" fmla="*/ 929637 h 2627809"/>
              <a:gd name="connsiteX73" fmla="*/ 2714440 w 3062783"/>
              <a:gd name="connsiteY73" fmla="*/ 799009 h 2627809"/>
              <a:gd name="connsiteX74" fmla="*/ 2728954 w 3062783"/>
              <a:gd name="connsiteY74" fmla="*/ 668380 h 2627809"/>
              <a:gd name="connsiteX75" fmla="*/ 2743469 w 3062783"/>
              <a:gd name="connsiteY75" fmla="*/ 378094 h 2627809"/>
              <a:gd name="connsiteX76" fmla="*/ 2757983 w 3062783"/>
              <a:gd name="connsiteY76" fmla="*/ 291009 h 2627809"/>
              <a:gd name="connsiteX77" fmla="*/ 2801526 w 3062783"/>
              <a:gd name="connsiteY77" fmla="*/ 247466 h 2627809"/>
              <a:gd name="connsiteX78" fmla="*/ 2743469 w 3062783"/>
              <a:gd name="connsiteY78" fmla="*/ 102323 h 2627809"/>
              <a:gd name="connsiteX79" fmla="*/ 2699926 w 3062783"/>
              <a:gd name="connsiteY79" fmla="*/ 44266 h 2627809"/>
              <a:gd name="connsiteX80" fmla="*/ 2641869 w 3062783"/>
              <a:gd name="connsiteY80" fmla="*/ 29751 h 2627809"/>
              <a:gd name="connsiteX81" fmla="*/ 2525754 w 3062783"/>
              <a:gd name="connsiteY81" fmla="*/ 723 h 2627809"/>
              <a:gd name="connsiteX82" fmla="*/ 2032269 w 3062783"/>
              <a:gd name="connsiteY82" fmla="*/ 15237 h 2627809"/>
              <a:gd name="connsiteX83" fmla="*/ 1901640 w 3062783"/>
              <a:gd name="connsiteY83" fmla="*/ 116837 h 2627809"/>
              <a:gd name="connsiteX84" fmla="*/ 1843583 w 3062783"/>
              <a:gd name="connsiteY84" fmla="*/ 203923 h 2627809"/>
              <a:gd name="connsiteX85" fmla="*/ 1771012 w 3062783"/>
              <a:gd name="connsiteY85" fmla="*/ 320037 h 2627809"/>
              <a:gd name="connsiteX86" fmla="*/ 1727469 w 3062783"/>
              <a:gd name="connsiteY86" fmla="*/ 334551 h 2627809"/>
              <a:gd name="connsiteX87" fmla="*/ 1567812 w 3062783"/>
              <a:gd name="connsiteY87" fmla="*/ 320037 h 2627809"/>
              <a:gd name="connsiteX88" fmla="*/ 1495240 w 3062783"/>
              <a:gd name="connsiteY88" fmla="*/ 305523 h 2627809"/>
              <a:gd name="connsiteX89" fmla="*/ 1408154 w 3062783"/>
              <a:gd name="connsiteY89" fmla="*/ 291009 h 2627809"/>
              <a:gd name="connsiteX90" fmla="*/ 1364612 w 3062783"/>
              <a:gd name="connsiteY90" fmla="*/ 276494 h 2627809"/>
              <a:gd name="connsiteX91" fmla="*/ 1292040 w 3062783"/>
              <a:gd name="connsiteY91" fmla="*/ 261980 h 2627809"/>
              <a:gd name="connsiteX92" fmla="*/ 1190440 w 3062783"/>
              <a:gd name="connsiteY92" fmla="*/ 203923 h 2627809"/>
              <a:gd name="connsiteX93" fmla="*/ 1088840 w 3062783"/>
              <a:gd name="connsiteY93" fmla="*/ 160380 h 2627809"/>
              <a:gd name="connsiteX94" fmla="*/ 1045297 w 3062783"/>
              <a:gd name="connsiteY94" fmla="*/ 116837 h 2627809"/>
              <a:gd name="connsiteX95" fmla="*/ 958212 w 3062783"/>
              <a:gd name="connsiteY95" fmla="*/ 87809 h 2627809"/>
              <a:gd name="connsiteX96" fmla="*/ 682440 w 3062783"/>
              <a:gd name="connsiteY96" fmla="*/ 58780 h 2627809"/>
              <a:gd name="connsiteX97" fmla="*/ 508269 w 3062783"/>
              <a:gd name="connsiteY97" fmla="*/ 723 h 262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62783" h="2627809">
                <a:moveTo>
                  <a:pt x="508269" y="723"/>
                </a:moveTo>
                <a:cubicBezTo>
                  <a:pt x="481660" y="723"/>
                  <a:pt x="515779" y="40102"/>
                  <a:pt x="522783" y="58780"/>
                </a:cubicBezTo>
                <a:cubicBezTo>
                  <a:pt x="530380" y="79039"/>
                  <a:pt x="543289" y="96950"/>
                  <a:pt x="551812" y="116837"/>
                </a:cubicBezTo>
                <a:cubicBezTo>
                  <a:pt x="557839" y="130899"/>
                  <a:pt x="561488" y="145866"/>
                  <a:pt x="566326" y="160380"/>
                </a:cubicBezTo>
                <a:cubicBezTo>
                  <a:pt x="540819" y="236902"/>
                  <a:pt x="568670" y="174985"/>
                  <a:pt x="508269" y="247466"/>
                </a:cubicBezTo>
                <a:cubicBezTo>
                  <a:pt x="497102" y="260867"/>
                  <a:pt x="492368" y="279522"/>
                  <a:pt x="479240" y="291009"/>
                </a:cubicBezTo>
                <a:cubicBezTo>
                  <a:pt x="452984" y="313983"/>
                  <a:pt x="392154" y="349066"/>
                  <a:pt x="392154" y="349066"/>
                </a:cubicBezTo>
                <a:cubicBezTo>
                  <a:pt x="387316" y="363580"/>
                  <a:pt x="377640" y="377310"/>
                  <a:pt x="377640" y="392609"/>
                </a:cubicBezTo>
                <a:cubicBezTo>
                  <a:pt x="377640" y="451245"/>
                  <a:pt x="403169" y="512739"/>
                  <a:pt x="421183" y="566780"/>
                </a:cubicBezTo>
                <a:lnTo>
                  <a:pt x="435697" y="610323"/>
                </a:lnTo>
                <a:cubicBezTo>
                  <a:pt x="440535" y="624837"/>
                  <a:pt x="446501" y="639023"/>
                  <a:pt x="450212" y="653866"/>
                </a:cubicBezTo>
                <a:cubicBezTo>
                  <a:pt x="455050" y="673218"/>
                  <a:pt x="460814" y="692362"/>
                  <a:pt x="464726" y="711923"/>
                </a:cubicBezTo>
                <a:cubicBezTo>
                  <a:pt x="470497" y="740781"/>
                  <a:pt x="472102" y="770459"/>
                  <a:pt x="479240" y="799009"/>
                </a:cubicBezTo>
                <a:cubicBezTo>
                  <a:pt x="486661" y="828694"/>
                  <a:pt x="500848" y="856409"/>
                  <a:pt x="508269" y="886094"/>
                </a:cubicBezTo>
                <a:cubicBezTo>
                  <a:pt x="541008" y="1017051"/>
                  <a:pt x="524680" y="964360"/>
                  <a:pt x="551812" y="1045751"/>
                </a:cubicBezTo>
                <a:cubicBezTo>
                  <a:pt x="546974" y="1079618"/>
                  <a:pt x="544006" y="1113805"/>
                  <a:pt x="537297" y="1147351"/>
                </a:cubicBezTo>
                <a:cubicBezTo>
                  <a:pt x="534296" y="1162353"/>
                  <a:pt x="532340" y="1178947"/>
                  <a:pt x="522783" y="1190894"/>
                </a:cubicBezTo>
                <a:cubicBezTo>
                  <a:pt x="511886" y="1204516"/>
                  <a:pt x="493754" y="1210247"/>
                  <a:pt x="479240" y="1219923"/>
                </a:cubicBezTo>
                <a:cubicBezTo>
                  <a:pt x="469564" y="1234437"/>
                  <a:pt x="462547" y="1251131"/>
                  <a:pt x="450212" y="1263466"/>
                </a:cubicBezTo>
                <a:cubicBezTo>
                  <a:pt x="437877" y="1275801"/>
                  <a:pt x="420070" y="1281327"/>
                  <a:pt x="406669" y="1292494"/>
                </a:cubicBezTo>
                <a:cubicBezTo>
                  <a:pt x="390900" y="1305635"/>
                  <a:pt x="377640" y="1321523"/>
                  <a:pt x="363126" y="1336037"/>
                </a:cubicBezTo>
                <a:cubicBezTo>
                  <a:pt x="358288" y="1355389"/>
                  <a:pt x="348612" y="1374146"/>
                  <a:pt x="348612" y="1394094"/>
                </a:cubicBezTo>
                <a:cubicBezTo>
                  <a:pt x="348612" y="1446100"/>
                  <a:pt x="364937" y="1502937"/>
                  <a:pt x="377640" y="1553751"/>
                </a:cubicBezTo>
                <a:cubicBezTo>
                  <a:pt x="374727" y="1579972"/>
                  <a:pt x="367467" y="1698443"/>
                  <a:pt x="348612" y="1742437"/>
                </a:cubicBezTo>
                <a:cubicBezTo>
                  <a:pt x="323265" y="1801579"/>
                  <a:pt x="269660" y="1817322"/>
                  <a:pt x="232497" y="1873066"/>
                </a:cubicBezTo>
                <a:lnTo>
                  <a:pt x="174440" y="1960151"/>
                </a:lnTo>
                <a:cubicBezTo>
                  <a:pt x="164764" y="1974665"/>
                  <a:pt x="157747" y="1991359"/>
                  <a:pt x="145412" y="2003694"/>
                </a:cubicBezTo>
                <a:lnTo>
                  <a:pt x="101869" y="2047237"/>
                </a:lnTo>
                <a:cubicBezTo>
                  <a:pt x="97031" y="2061751"/>
                  <a:pt x="94784" y="2077406"/>
                  <a:pt x="87354" y="2090780"/>
                </a:cubicBezTo>
                <a:cubicBezTo>
                  <a:pt x="70411" y="2121278"/>
                  <a:pt x="29297" y="2177866"/>
                  <a:pt x="29297" y="2177866"/>
                </a:cubicBezTo>
                <a:cubicBezTo>
                  <a:pt x="22228" y="2234422"/>
                  <a:pt x="0" y="2322472"/>
                  <a:pt x="29297" y="2381066"/>
                </a:cubicBezTo>
                <a:cubicBezTo>
                  <a:pt x="41540" y="2405551"/>
                  <a:pt x="110691" y="2423711"/>
                  <a:pt x="130897" y="2424609"/>
                </a:cubicBezTo>
                <a:cubicBezTo>
                  <a:pt x="329122" y="2433419"/>
                  <a:pt x="527621" y="2434285"/>
                  <a:pt x="725983" y="2439123"/>
                </a:cubicBezTo>
                <a:cubicBezTo>
                  <a:pt x="769526" y="2443961"/>
                  <a:pt x="813310" y="2446975"/>
                  <a:pt x="856612" y="2453637"/>
                </a:cubicBezTo>
                <a:cubicBezTo>
                  <a:pt x="876328" y="2456670"/>
                  <a:pt x="894721" y="2468151"/>
                  <a:pt x="914669" y="2468151"/>
                </a:cubicBezTo>
                <a:cubicBezTo>
                  <a:pt x="1040552" y="2468151"/>
                  <a:pt x="1166250" y="2458475"/>
                  <a:pt x="1292040" y="2453637"/>
                </a:cubicBezTo>
                <a:cubicBezTo>
                  <a:pt x="1311392" y="2443961"/>
                  <a:pt x="1329838" y="2432206"/>
                  <a:pt x="1350097" y="2424609"/>
                </a:cubicBezTo>
                <a:cubicBezTo>
                  <a:pt x="1436369" y="2392257"/>
                  <a:pt x="1492563" y="2416587"/>
                  <a:pt x="1596840" y="2424609"/>
                </a:cubicBezTo>
                <a:cubicBezTo>
                  <a:pt x="1700524" y="2493731"/>
                  <a:pt x="1650080" y="2474205"/>
                  <a:pt x="1741983" y="2497180"/>
                </a:cubicBezTo>
                <a:cubicBezTo>
                  <a:pt x="1751659" y="2511694"/>
                  <a:pt x="1754816" y="2534244"/>
                  <a:pt x="1771012" y="2540723"/>
                </a:cubicBezTo>
                <a:cubicBezTo>
                  <a:pt x="1785217" y="2546405"/>
                  <a:pt x="1801180" y="2533639"/>
                  <a:pt x="1814554" y="2526209"/>
                </a:cubicBezTo>
                <a:cubicBezTo>
                  <a:pt x="1845052" y="2509266"/>
                  <a:pt x="1868542" y="2479183"/>
                  <a:pt x="1901640" y="2468151"/>
                </a:cubicBezTo>
                <a:lnTo>
                  <a:pt x="1988726" y="2439123"/>
                </a:lnTo>
                <a:cubicBezTo>
                  <a:pt x="2017755" y="2443961"/>
                  <a:pt x="2047624" y="2445181"/>
                  <a:pt x="2075812" y="2453637"/>
                </a:cubicBezTo>
                <a:cubicBezTo>
                  <a:pt x="2139417" y="2472718"/>
                  <a:pt x="2123972" y="2484974"/>
                  <a:pt x="2177412" y="2511694"/>
                </a:cubicBezTo>
                <a:cubicBezTo>
                  <a:pt x="2191096" y="2518536"/>
                  <a:pt x="2206019" y="2522890"/>
                  <a:pt x="2220954" y="2526209"/>
                </a:cubicBezTo>
                <a:cubicBezTo>
                  <a:pt x="2249682" y="2532593"/>
                  <a:pt x="2279312" y="2534339"/>
                  <a:pt x="2308040" y="2540723"/>
                </a:cubicBezTo>
                <a:cubicBezTo>
                  <a:pt x="2417941" y="2565145"/>
                  <a:pt x="2267319" y="2548839"/>
                  <a:pt x="2424154" y="2569751"/>
                </a:cubicBezTo>
                <a:cubicBezTo>
                  <a:pt x="2472350" y="2576177"/>
                  <a:pt x="2520916" y="2579428"/>
                  <a:pt x="2569297" y="2584266"/>
                </a:cubicBezTo>
                <a:cubicBezTo>
                  <a:pt x="2675307" y="2619602"/>
                  <a:pt x="2626698" y="2605872"/>
                  <a:pt x="2714440" y="2627809"/>
                </a:cubicBezTo>
                <a:cubicBezTo>
                  <a:pt x="2749932" y="2610063"/>
                  <a:pt x="2785266" y="2595396"/>
                  <a:pt x="2816040" y="2569751"/>
                </a:cubicBezTo>
                <a:cubicBezTo>
                  <a:pt x="2831809" y="2556611"/>
                  <a:pt x="2842880" y="2538140"/>
                  <a:pt x="2859583" y="2526209"/>
                </a:cubicBezTo>
                <a:cubicBezTo>
                  <a:pt x="2890973" y="2503788"/>
                  <a:pt x="2925647" y="2494511"/>
                  <a:pt x="2961183" y="2482666"/>
                </a:cubicBezTo>
                <a:cubicBezTo>
                  <a:pt x="3000907" y="2456183"/>
                  <a:pt x="3013383" y="2455930"/>
                  <a:pt x="3033754" y="2410094"/>
                </a:cubicBezTo>
                <a:cubicBezTo>
                  <a:pt x="3046181" y="2382133"/>
                  <a:pt x="3062783" y="2323009"/>
                  <a:pt x="3062783" y="2323009"/>
                </a:cubicBezTo>
                <a:cubicBezTo>
                  <a:pt x="3057945" y="2274628"/>
                  <a:pt x="3059202" y="2225243"/>
                  <a:pt x="3048269" y="2177866"/>
                </a:cubicBezTo>
                <a:cubicBezTo>
                  <a:pt x="3044347" y="2160869"/>
                  <a:pt x="3027041" y="2149925"/>
                  <a:pt x="3019240" y="2134323"/>
                </a:cubicBezTo>
                <a:cubicBezTo>
                  <a:pt x="3012398" y="2120639"/>
                  <a:pt x="3013213" y="2103510"/>
                  <a:pt x="3004726" y="2090780"/>
                </a:cubicBezTo>
                <a:cubicBezTo>
                  <a:pt x="2993340" y="2073701"/>
                  <a:pt x="2977386" y="2059839"/>
                  <a:pt x="2961183" y="2047237"/>
                </a:cubicBezTo>
                <a:cubicBezTo>
                  <a:pt x="2933644" y="2025818"/>
                  <a:pt x="2903126" y="2008532"/>
                  <a:pt x="2874097" y="1989180"/>
                </a:cubicBezTo>
                <a:lnTo>
                  <a:pt x="2830554" y="1960151"/>
                </a:lnTo>
                <a:cubicBezTo>
                  <a:pt x="2674953" y="1856416"/>
                  <a:pt x="2911112" y="2017968"/>
                  <a:pt x="2743469" y="1887580"/>
                </a:cubicBezTo>
                <a:cubicBezTo>
                  <a:pt x="2715930" y="1866161"/>
                  <a:pt x="2656383" y="1829523"/>
                  <a:pt x="2656383" y="1829523"/>
                </a:cubicBezTo>
                <a:cubicBezTo>
                  <a:pt x="2605592" y="1753337"/>
                  <a:pt x="2601634" y="1767142"/>
                  <a:pt x="2641869" y="1626323"/>
                </a:cubicBezTo>
                <a:cubicBezTo>
                  <a:pt x="2647508" y="1606586"/>
                  <a:pt x="2673096" y="1599201"/>
                  <a:pt x="2685412" y="1582780"/>
                </a:cubicBezTo>
                <a:cubicBezTo>
                  <a:pt x="2702338" y="1560212"/>
                  <a:pt x="2709006" y="1530157"/>
                  <a:pt x="2728954" y="1510209"/>
                </a:cubicBezTo>
                <a:cubicBezTo>
                  <a:pt x="2753624" y="1485539"/>
                  <a:pt x="2816040" y="1452151"/>
                  <a:pt x="2816040" y="1452151"/>
                </a:cubicBezTo>
                <a:cubicBezTo>
                  <a:pt x="2820878" y="1437637"/>
                  <a:pt x="2826351" y="1423319"/>
                  <a:pt x="2830554" y="1408609"/>
                </a:cubicBezTo>
                <a:cubicBezTo>
                  <a:pt x="2836034" y="1389428"/>
                  <a:pt x="2838761" y="1369476"/>
                  <a:pt x="2845069" y="1350551"/>
                </a:cubicBezTo>
                <a:cubicBezTo>
                  <a:pt x="2853308" y="1325834"/>
                  <a:pt x="2864421" y="1302170"/>
                  <a:pt x="2874097" y="1277980"/>
                </a:cubicBezTo>
                <a:cubicBezTo>
                  <a:pt x="2869259" y="1229599"/>
                  <a:pt x="2870516" y="1180214"/>
                  <a:pt x="2859583" y="1132837"/>
                </a:cubicBezTo>
                <a:cubicBezTo>
                  <a:pt x="2855661" y="1115840"/>
                  <a:pt x="2840814" y="1103402"/>
                  <a:pt x="2830554" y="1089294"/>
                </a:cubicBezTo>
                <a:cubicBezTo>
                  <a:pt x="2700485" y="910448"/>
                  <a:pt x="2782031" y="1031022"/>
                  <a:pt x="2714440" y="929637"/>
                </a:cubicBezTo>
                <a:cubicBezTo>
                  <a:pt x="2689355" y="854381"/>
                  <a:pt x="2699844" y="908484"/>
                  <a:pt x="2714440" y="799009"/>
                </a:cubicBezTo>
                <a:cubicBezTo>
                  <a:pt x="2720230" y="755582"/>
                  <a:pt x="2724116" y="711923"/>
                  <a:pt x="2728954" y="668380"/>
                </a:cubicBezTo>
                <a:cubicBezTo>
                  <a:pt x="2733792" y="571618"/>
                  <a:pt x="2736038" y="474692"/>
                  <a:pt x="2743469" y="378094"/>
                </a:cubicBezTo>
                <a:cubicBezTo>
                  <a:pt x="2745726" y="348752"/>
                  <a:pt x="2746031" y="317901"/>
                  <a:pt x="2757983" y="291009"/>
                </a:cubicBezTo>
                <a:cubicBezTo>
                  <a:pt x="2766320" y="272252"/>
                  <a:pt x="2787012" y="261980"/>
                  <a:pt x="2801526" y="247466"/>
                </a:cubicBezTo>
                <a:cubicBezTo>
                  <a:pt x="2772376" y="145441"/>
                  <a:pt x="2789721" y="167076"/>
                  <a:pt x="2743469" y="102323"/>
                </a:cubicBezTo>
                <a:cubicBezTo>
                  <a:pt x="2729409" y="82638"/>
                  <a:pt x="2719611" y="58326"/>
                  <a:pt x="2699926" y="44266"/>
                </a:cubicBezTo>
                <a:cubicBezTo>
                  <a:pt x="2683694" y="32671"/>
                  <a:pt x="2661049" y="35231"/>
                  <a:pt x="2641869" y="29751"/>
                </a:cubicBezTo>
                <a:cubicBezTo>
                  <a:pt x="2537743" y="0"/>
                  <a:pt x="2673278" y="30227"/>
                  <a:pt x="2525754" y="723"/>
                </a:cubicBezTo>
                <a:cubicBezTo>
                  <a:pt x="2361259" y="5561"/>
                  <a:pt x="2196595" y="6355"/>
                  <a:pt x="2032269" y="15237"/>
                </a:cubicBezTo>
                <a:cubicBezTo>
                  <a:pt x="1978329" y="18153"/>
                  <a:pt x="1922939" y="84888"/>
                  <a:pt x="1901640" y="116837"/>
                </a:cubicBezTo>
                <a:lnTo>
                  <a:pt x="1843583" y="203923"/>
                </a:lnTo>
                <a:cubicBezTo>
                  <a:pt x="1817107" y="283349"/>
                  <a:pt x="1835414" y="287837"/>
                  <a:pt x="1771012" y="320037"/>
                </a:cubicBezTo>
                <a:cubicBezTo>
                  <a:pt x="1757328" y="326879"/>
                  <a:pt x="1741983" y="329713"/>
                  <a:pt x="1727469" y="334551"/>
                </a:cubicBezTo>
                <a:cubicBezTo>
                  <a:pt x="1674250" y="329713"/>
                  <a:pt x="1620838" y="326665"/>
                  <a:pt x="1567812" y="320037"/>
                </a:cubicBezTo>
                <a:cubicBezTo>
                  <a:pt x="1543333" y="316977"/>
                  <a:pt x="1519512" y="309936"/>
                  <a:pt x="1495240" y="305523"/>
                </a:cubicBezTo>
                <a:cubicBezTo>
                  <a:pt x="1466286" y="300259"/>
                  <a:pt x="1437183" y="295847"/>
                  <a:pt x="1408154" y="291009"/>
                </a:cubicBezTo>
                <a:cubicBezTo>
                  <a:pt x="1393640" y="286171"/>
                  <a:pt x="1379454" y="280205"/>
                  <a:pt x="1364612" y="276494"/>
                </a:cubicBezTo>
                <a:cubicBezTo>
                  <a:pt x="1340679" y="270511"/>
                  <a:pt x="1315444" y="269781"/>
                  <a:pt x="1292040" y="261980"/>
                </a:cubicBezTo>
                <a:cubicBezTo>
                  <a:pt x="1239414" y="244438"/>
                  <a:pt x="1235028" y="229402"/>
                  <a:pt x="1190440" y="203923"/>
                </a:cubicBezTo>
                <a:cubicBezTo>
                  <a:pt x="1140218" y="175225"/>
                  <a:pt x="1137693" y="176664"/>
                  <a:pt x="1088840" y="160380"/>
                </a:cubicBezTo>
                <a:cubicBezTo>
                  <a:pt x="1074326" y="145866"/>
                  <a:pt x="1063240" y="126805"/>
                  <a:pt x="1045297" y="116837"/>
                </a:cubicBezTo>
                <a:cubicBezTo>
                  <a:pt x="1018549" y="101977"/>
                  <a:pt x="988216" y="93810"/>
                  <a:pt x="958212" y="87809"/>
                </a:cubicBezTo>
                <a:cubicBezTo>
                  <a:pt x="819053" y="59976"/>
                  <a:pt x="910247" y="75052"/>
                  <a:pt x="682440" y="58780"/>
                </a:cubicBezTo>
                <a:cubicBezTo>
                  <a:pt x="597589" y="30497"/>
                  <a:pt x="534878" y="723"/>
                  <a:pt x="508269" y="723"/>
                </a:cubicBezTo>
                <a:close/>
              </a:path>
            </a:pathLst>
          </a:custGeom>
          <a:blipFill>
            <a:blip r:embed="rId3">
              <a:alphaModFix amt="62000"/>
            </a:blip>
            <a:tile tx="0" ty="0" sx="100000" sy="100000" flip="none" algn="tl"/>
          </a:blipFill>
          <a:ln>
            <a:solidFill>
              <a:srgbClr val="FF9933">
                <a:alpha val="56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000" i="1" dirty="0">
                <a:solidFill>
                  <a:srgbClr val="000000"/>
                </a:solidFill>
                <a:latin typeface="Tahoma" pitchFamily="34" charset="0"/>
                <a:ea typeface="Tahoma" pitchFamily="34" charset="0"/>
                <a:cs typeface="Tahoma" pitchFamily="34" charset="0"/>
              </a:rPr>
              <a:t>Primary dressing is</a:t>
            </a:r>
          </a:p>
          <a:p>
            <a:pPr algn="ctr" eaLnBrk="1" hangingPunct="1">
              <a:defRPr/>
            </a:pPr>
            <a:r>
              <a:rPr lang="en-AU" sz="2000" b="1" i="1" dirty="0">
                <a:solidFill>
                  <a:srgbClr val="000000"/>
                </a:solidFill>
                <a:latin typeface="Tahoma" pitchFamily="34" charset="0"/>
                <a:ea typeface="Tahoma" pitchFamily="34" charset="0"/>
                <a:cs typeface="Tahoma" pitchFamily="34" charset="0"/>
              </a:rPr>
              <a:t>Extensively marked</a:t>
            </a:r>
          </a:p>
          <a:p>
            <a:pPr algn="ctr" eaLnBrk="1" hangingPunct="1">
              <a:defRPr/>
            </a:pPr>
            <a:endParaRPr lang="en-AU" sz="2000" dirty="0">
              <a:solidFill>
                <a:srgbClr val="000000"/>
              </a:solidFill>
              <a:latin typeface="Tahoma" pitchFamily="34" charset="0"/>
              <a:ea typeface="Tahoma" pitchFamily="34" charset="0"/>
              <a:cs typeface="Tahoma" pitchFamily="34" charset="0"/>
            </a:endParaRPr>
          </a:p>
          <a:p>
            <a:pPr algn="ctr" eaLnBrk="1" hangingPunct="1">
              <a:defRPr/>
            </a:pPr>
            <a:r>
              <a:rPr lang="en-AU" sz="2000" i="1" dirty="0">
                <a:solidFill>
                  <a:srgbClr val="000000"/>
                </a:solidFill>
                <a:latin typeface="Tahoma" pitchFamily="34" charset="0"/>
                <a:ea typeface="Tahoma" pitchFamily="34" charset="0"/>
                <a:cs typeface="Tahoma" pitchFamily="34" charset="0"/>
              </a:rPr>
              <a:t>Small amount fluid visible on wound bed</a:t>
            </a:r>
          </a:p>
        </p:txBody>
      </p:sp>
      <p:sp>
        <p:nvSpPr>
          <p:cNvPr id="2" name="Footer Placeholder 1">
            <a:extLst>
              <a:ext uri="{FF2B5EF4-FFF2-40B4-BE49-F238E27FC236}">
                <a16:creationId xmlns:a16="http://schemas.microsoft.com/office/drawing/2014/main" id="{2C0A0338-43BF-1F4E-9C63-32C4F71A2B98}"/>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1290558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7">
            <a:extLst>
              <a:ext uri="{FF2B5EF4-FFF2-40B4-BE49-F238E27FC236}">
                <a16:creationId xmlns:a16="http://schemas.microsoft.com/office/drawing/2014/main" id="{D9962E6E-F420-AD47-B0DE-BFB9B495DC15}"/>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C7678640-F681-3B47-96ED-C3A9E06FE16A}" type="slidenum">
              <a:rPr lang="en-AU" altLang="en-US" smtClean="0">
                <a:solidFill>
                  <a:srgbClr val="045C75"/>
                </a:solidFill>
              </a:rPr>
              <a:pPr eaLnBrk="1" hangingPunct="1">
                <a:defRPr/>
              </a:pPr>
              <a:t>37</a:t>
            </a:fld>
            <a:endParaRPr lang="en-AU" altLang="en-US">
              <a:solidFill>
                <a:srgbClr val="045C75"/>
              </a:solidFill>
            </a:endParaRPr>
          </a:p>
        </p:txBody>
      </p:sp>
      <p:sp>
        <p:nvSpPr>
          <p:cNvPr id="3" name="Title 2">
            <a:extLst>
              <a:ext uri="{FF2B5EF4-FFF2-40B4-BE49-F238E27FC236}">
                <a16:creationId xmlns:a16="http://schemas.microsoft.com/office/drawing/2014/main" id="{6C5BB472-29E5-5E42-BE22-AE08EE4F3662}"/>
              </a:ext>
            </a:extLst>
          </p:cNvPr>
          <p:cNvSpPr>
            <a:spLocks noGrp="1"/>
          </p:cNvSpPr>
          <p:nvPr>
            <p:ph type="title"/>
          </p:nvPr>
        </p:nvSpPr>
        <p:spPr>
          <a:xfrm>
            <a:off x="1981200" y="428604"/>
            <a:ext cx="8305800" cy="1071570"/>
          </a:xfr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AU" dirty="0">
                <a:solidFill>
                  <a:srgbClr val="000000"/>
                </a:solidFill>
              </a:rPr>
              <a:t>SATURATED</a:t>
            </a:r>
          </a:p>
        </p:txBody>
      </p:sp>
      <p:sp>
        <p:nvSpPr>
          <p:cNvPr id="4" name="Rectangle 3">
            <a:extLst>
              <a:ext uri="{FF2B5EF4-FFF2-40B4-BE49-F238E27FC236}">
                <a16:creationId xmlns:a16="http://schemas.microsoft.com/office/drawing/2014/main" id="{BF2608BB-EC79-A34F-B1A7-1238219FB53B}"/>
              </a:ext>
            </a:extLst>
          </p:cNvPr>
          <p:cNvSpPr/>
          <p:nvPr/>
        </p:nvSpPr>
        <p:spPr>
          <a:xfrm>
            <a:off x="3667125" y="1928814"/>
            <a:ext cx="4286250" cy="3214687"/>
          </a:xfrm>
          <a:prstGeom prst="rect">
            <a:avLst/>
          </a:prstGeom>
          <a:solidFill>
            <a:srgbClr val="FFE197">
              <a:alpha val="88000"/>
            </a:srgb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2400" i="1" dirty="0">
              <a:solidFill>
                <a:srgbClr val="000000"/>
              </a:solidFill>
              <a:effectLst>
                <a:outerShdw blurRad="38100" dist="38100" dir="2700000" algn="tl">
                  <a:srgbClr val="000000">
                    <a:alpha val="43137"/>
                  </a:srgbClr>
                </a:outerShdw>
              </a:effectLst>
            </a:endParaRPr>
          </a:p>
        </p:txBody>
      </p:sp>
      <p:sp>
        <p:nvSpPr>
          <p:cNvPr id="5" name="Freeform 4">
            <a:extLst>
              <a:ext uri="{FF2B5EF4-FFF2-40B4-BE49-F238E27FC236}">
                <a16:creationId xmlns:a16="http://schemas.microsoft.com/office/drawing/2014/main" id="{ABEA49F7-8DFB-2D47-9AAE-12BECB1B8746}"/>
              </a:ext>
            </a:extLst>
          </p:cNvPr>
          <p:cNvSpPr/>
          <p:nvPr/>
        </p:nvSpPr>
        <p:spPr>
          <a:xfrm>
            <a:off x="4167189" y="1857376"/>
            <a:ext cx="3233737" cy="3317875"/>
          </a:xfrm>
          <a:custGeom>
            <a:avLst/>
            <a:gdLst>
              <a:gd name="connsiteX0" fmla="*/ 1681029 w 3234057"/>
              <a:gd name="connsiteY0" fmla="*/ 72572 h 3317680"/>
              <a:gd name="connsiteX1" fmla="*/ 1637486 w 3234057"/>
              <a:gd name="connsiteY1" fmla="*/ 464457 h 3317680"/>
              <a:gd name="connsiteX2" fmla="*/ 1637486 w 3234057"/>
              <a:gd name="connsiteY2" fmla="*/ 464457 h 3317680"/>
              <a:gd name="connsiteX3" fmla="*/ 1622972 w 3234057"/>
              <a:gd name="connsiteY3" fmla="*/ 522515 h 3317680"/>
              <a:gd name="connsiteX4" fmla="*/ 1535886 w 3234057"/>
              <a:gd name="connsiteY4" fmla="*/ 624115 h 3317680"/>
              <a:gd name="connsiteX5" fmla="*/ 1492343 w 3234057"/>
              <a:gd name="connsiteY5" fmla="*/ 638629 h 3317680"/>
              <a:gd name="connsiteX6" fmla="*/ 1434286 w 3234057"/>
              <a:gd name="connsiteY6" fmla="*/ 667657 h 3317680"/>
              <a:gd name="connsiteX7" fmla="*/ 1361714 w 3234057"/>
              <a:gd name="connsiteY7" fmla="*/ 696686 h 3317680"/>
              <a:gd name="connsiteX8" fmla="*/ 1303657 w 3234057"/>
              <a:gd name="connsiteY8" fmla="*/ 725715 h 3317680"/>
              <a:gd name="connsiteX9" fmla="*/ 1158514 w 3234057"/>
              <a:gd name="connsiteY9" fmla="*/ 769257 h 3317680"/>
              <a:gd name="connsiteX10" fmla="*/ 969829 w 3234057"/>
              <a:gd name="connsiteY10" fmla="*/ 827315 h 3317680"/>
              <a:gd name="connsiteX11" fmla="*/ 824686 w 3234057"/>
              <a:gd name="connsiteY11" fmla="*/ 870857 h 3317680"/>
              <a:gd name="connsiteX12" fmla="*/ 781143 w 3234057"/>
              <a:gd name="connsiteY12" fmla="*/ 899886 h 3317680"/>
              <a:gd name="connsiteX13" fmla="*/ 708572 w 3234057"/>
              <a:gd name="connsiteY13" fmla="*/ 986972 h 3317680"/>
              <a:gd name="connsiteX14" fmla="*/ 665029 w 3234057"/>
              <a:gd name="connsiteY14" fmla="*/ 1016000 h 3317680"/>
              <a:gd name="connsiteX15" fmla="*/ 592457 w 3234057"/>
              <a:gd name="connsiteY15" fmla="*/ 1146629 h 3317680"/>
              <a:gd name="connsiteX16" fmla="*/ 577943 w 3234057"/>
              <a:gd name="connsiteY16" fmla="*/ 1204686 h 3317680"/>
              <a:gd name="connsiteX17" fmla="*/ 548914 w 3234057"/>
              <a:gd name="connsiteY17" fmla="*/ 1262743 h 3317680"/>
              <a:gd name="connsiteX18" fmla="*/ 534400 w 3234057"/>
              <a:gd name="connsiteY18" fmla="*/ 1306286 h 3317680"/>
              <a:gd name="connsiteX19" fmla="*/ 534400 w 3234057"/>
              <a:gd name="connsiteY19" fmla="*/ 2220686 h 3317680"/>
              <a:gd name="connsiteX20" fmla="*/ 490857 w 3234057"/>
              <a:gd name="connsiteY20" fmla="*/ 2438400 h 3317680"/>
              <a:gd name="connsiteX21" fmla="*/ 476343 w 3234057"/>
              <a:gd name="connsiteY21" fmla="*/ 2496457 h 3317680"/>
              <a:gd name="connsiteX22" fmla="*/ 447314 w 3234057"/>
              <a:gd name="connsiteY22" fmla="*/ 2540000 h 3317680"/>
              <a:gd name="connsiteX23" fmla="*/ 389257 w 3234057"/>
              <a:gd name="connsiteY23" fmla="*/ 2612572 h 3317680"/>
              <a:gd name="connsiteX24" fmla="*/ 345714 w 3234057"/>
              <a:gd name="connsiteY24" fmla="*/ 2656115 h 3317680"/>
              <a:gd name="connsiteX25" fmla="*/ 258629 w 3234057"/>
              <a:gd name="connsiteY25" fmla="*/ 2699657 h 3317680"/>
              <a:gd name="connsiteX26" fmla="*/ 215086 w 3234057"/>
              <a:gd name="connsiteY26" fmla="*/ 2743200 h 3317680"/>
              <a:gd name="connsiteX27" fmla="*/ 157029 w 3234057"/>
              <a:gd name="connsiteY27" fmla="*/ 2772229 h 3317680"/>
              <a:gd name="connsiteX28" fmla="*/ 128000 w 3234057"/>
              <a:gd name="connsiteY28" fmla="*/ 2815772 h 3317680"/>
              <a:gd name="connsiteX29" fmla="*/ 69943 w 3234057"/>
              <a:gd name="connsiteY29" fmla="*/ 2917372 h 3317680"/>
              <a:gd name="connsiteX30" fmla="*/ 69943 w 3234057"/>
              <a:gd name="connsiteY30" fmla="*/ 3236686 h 3317680"/>
              <a:gd name="connsiteX31" fmla="*/ 215086 w 3234057"/>
              <a:gd name="connsiteY31" fmla="*/ 3251200 h 3317680"/>
              <a:gd name="connsiteX32" fmla="*/ 273143 w 3234057"/>
              <a:gd name="connsiteY32" fmla="*/ 3265715 h 3317680"/>
              <a:gd name="connsiteX33" fmla="*/ 302172 w 3234057"/>
              <a:gd name="connsiteY33" fmla="*/ 3309257 h 3317680"/>
              <a:gd name="connsiteX34" fmla="*/ 505372 w 3234057"/>
              <a:gd name="connsiteY34" fmla="*/ 3294743 h 3317680"/>
              <a:gd name="connsiteX35" fmla="*/ 548914 w 3234057"/>
              <a:gd name="connsiteY35" fmla="*/ 3251200 h 3317680"/>
              <a:gd name="connsiteX36" fmla="*/ 563429 w 3234057"/>
              <a:gd name="connsiteY36" fmla="*/ 3207657 h 3317680"/>
              <a:gd name="connsiteX37" fmla="*/ 621486 w 3234057"/>
              <a:gd name="connsiteY37" fmla="*/ 3236686 h 3317680"/>
              <a:gd name="connsiteX38" fmla="*/ 679543 w 3234057"/>
              <a:gd name="connsiteY38" fmla="*/ 3251200 h 3317680"/>
              <a:gd name="connsiteX39" fmla="*/ 766629 w 3234057"/>
              <a:gd name="connsiteY39" fmla="*/ 3280229 h 3317680"/>
              <a:gd name="connsiteX40" fmla="*/ 1056914 w 3234057"/>
              <a:gd name="connsiteY40" fmla="*/ 3309257 h 3317680"/>
              <a:gd name="connsiteX41" fmla="*/ 1144000 w 3234057"/>
              <a:gd name="connsiteY41" fmla="*/ 3251200 h 3317680"/>
              <a:gd name="connsiteX42" fmla="*/ 1173029 w 3234057"/>
              <a:gd name="connsiteY42" fmla="*/ 3207657 h 3317680"/>
              <a:gd name="connsiteX43" fmla="*/ 1216572 w 3234057"/>
              <a:gd name="connsiteY43" fmla="*/ 3193143 h 3317680"/>
              <a:gd name="connsiteX44" fmla="*/ 1318172 w 3234057"/>
              <a:gd name="connsiteY44" fmla="*/ 3091543 h 3317680"/>
              <a:gd name="connsiteX45" fmla="*/ 1361714 w 3234057"/>
              <a:gd name="connsiteY45" fmla="*/ 3004457 h 3317680"/>
              <a:gd name="connsiteX46" fmla="*/ 1405257 w 3234057"/>
              <a:gd name="connsiteY46" fmla="*/ 2960915 h 3317680"/>
              <a:gd name="connsiteX47" fmla="*/ 1463314 w 3234057"/>
              <a:gd name="connsiteY47" fmla="*/ 2888343 h 3317680"/>
              <a:gd name="connsiteX48" fmla="*/ 1564914 w 3234057"/>
              <a:gd name="connsiteY48" fmla="*/ 2815772 h 3317680"/>
              <a:gd name="connsiteX49" fmla="*/ 1608457 w 3234057"/>
              <a:gd name="connsiteY49" fmla="*/ 2772229 h 3317680"/>
              <a:gd name="connsiteX50" fmla="*/ 1739086 w 3234057"/>
              <a:gd name="connsiteY50" fmla="*/ 2699657 h 3317680"/>
              <a:gd name="connsiteX51" fmla="*/ 1898743 w 3234057"/>
              <a:gd name="connsiteY51" fmla="*/ 2714172 h 3317680"/>
              <a:gd name="connsiteX52" fmla="*/ 1985829 w 3234057"/>
              <a:gd name="connsiteY52" fmla="*/ 2757715 h 3317680"/>
              <a:gd name="connsiteX53" fmla="*/ 2072914 w 3234057"/>
              <a:gd name="connsiteY53" fmla="*/ 2772229 h 3317680"/>
              <a:gd name="connsiteX54" fmla="*/ 2116457 w 3234057"/>
              <a:gd name="connsiteY54" fmla="*/ 2786743 h 3317680"/>
              <a:gd name="connsiteX55" fmla="*/ 2218057 w 3234057"/>
              <a:gd name="connsiteY55" fmla="*/ 2801257 h 3317680"/>
              <a:gd name="connsiteX56" fmla="*/ 2290629 w 3234057"/>
              <a:gd name="connsiteY56" fmla="*/ 2844800 h 3317680"/>
              <a:gd name="connsiteX57" fmla="*/ 2406743 w 3234057"/>
              <a:gd name="connsiteY57" fmla="*/ 2873829 h 3317680"/>
              <a:gd name="connsiteX58" fmla="*/ 2450286 w 3234057"/>
              <a:gd name="connsiteY58" fmla="*/ 2888343 h 3317680"/>
              <a:gd name="connsiteX59" fmla="*/ 2551886 w 3234057"/>
              <a:gd name="connsiteY59" fmla="*/ 2917372 h 3317680"/>
              <a:gd name="connsiteX60" fmla="*/ 2813143 w 3234057"/>
              <a:gd name="connsiteY60" fmla="*/ 2902857 h 3317680"/>
              <a:gd name="connsiteX61" fmla="*/ 2856686 w 3234057"/>
              <a:gd name="connsiteY61" fmla="*/ 2873829 h 3317680"/>
              <a:gd name="connsiteX62" fmla="*/ 2929257 w 3234057"/>
              <a:gd name="connsiteY62" fmla="*/ 2859315 h 3317680"/>
              <a:gd name="connsiteX63" fmla="*/ 2987314 w 3234057"/>
              <a:gd name="connsiteY63" fmla="*/ 2844800 h 3317680"/>
              <a:gd name="connsiteX64" fmla="*/ 3132457 w 3234057"/>
              <a:gd name="connsiteY64" fmla="*/ 2801257 h 3317680"/>
              <a:gd name="connsiteX65" fmla="*/ 3161486 w 3234057"/>
              <a:gd name="connsiteY65" fmla="*/ 2757715 h 3317680"/>
              <a:gd name="connsiteX66" fmla="*/ 3176000 w 3234057"/>
              <a:gd name="connsiteY66" fmla="*/ 2714172 h 3317680"/>
              <a:gd name="connsiteX67" fmla="*/ 3234057 w 3234057"/>
              <a:gd name="connsiteY67" fmla="*/ 2627086 h 3317680"/>
              <a:gd name="connsiteX68" fmla="*/ 3219543 w 3234057"/>
              <a:gd name="connsiteY68" fmla="*/ 2220686 h 3317680"/>
              <a:gd name="connsiteX69" fmla="*/ 3190514 w 3234057"/>
              <a:gd name="connsiteY69" fmla="*/ 1944915 h 3317680"/>
              <a:gd name="connsiteX70" fmla="*/ 3176000 w 3234057"/>
              <a:gd name="connsiteY70" fmla="*/ 1901372 h 3317680"/>
              <a:gd name="connsiteX71" fmla="*/ 3146972 w 3234057"/>
              <a:gd name="connsiteY71" fmla="*/ 1465943 h 3317680"/>
              <a:gd name="connsiteX72" fmla="*/ 3103429 w 3234057"/>
              <a:gd name="connsiteY72" fmla="*/ 1349829 h 3317680"/>
              <a:gd name="connsiteX73" fmla="*/ 3045372 w 3234057"/>
              <a:gd name="connsiteY73" fmla="*/ 1248229 h 3317680"/>
              <a:gd name="connsiteX74" fmla="*/ 3016343 w 3234057"/>
              <a:gd name="connsiteY74" fmla="*/ 1132115 h 3317680"/>
              <a:gd name="connsiteX75" fmla="*/ 3001829 w 3234057"/>
              <a:gd name="connsiteY75" fmla="*/ 1074057 h 3317680"/>
              <a:gd name="connsiteX76" fmla="*/ 2958286 w 3234057"/>
              <a:gd name="connsiteY76" fmla="*/ 1016000 h 3317680"/>
              <a:gd name="connsiteX77" fmla="*/ 2943772 w 3234057"/>
              <a:gd name="connsiteY77" fmla="*/ 957943 h 3317680"/>
              <a:gd name="connsiteX78" fmla="*/ 2914743 w 3234057"/>
              <a:gd name="connsiteY78" fmla="*/ 914400 h 3317680"/>
              <a:gd name="connsiteX79" fmla="*/ 2900229 w 3234057"/>
              <a:gd name="connsiteY79" fmla="*/ 870857 h 3317680"/>
              <a:gd name="connsiteX80" fmla="*/ 2900229 w 3234057"/>
              <a:gd name="connsiteY80" fmla="*/ 493486 h 3317680"/>
              <a:gd name="connsiteX81" fmla="*/ 2885714 w 3234057"/>
              <a:gd name="connsiteY81" fmla="*/ 449943 h 3317680"/>
              <a:gd name="connsiteX82" fmla="*/ 2798629 w 3234057"/>
              <a:gd name="connsiteY82" fmla="*/ 391886 h 3317680"/>
              <a:gd name="connsiteX83" fmla="*/ 2755086 w 3234057"/>
              <a:gd name="connsiteY83" fmla="*/ 362857 h 3317680"/>
              <a:gd name="connsiteX84" fmla="*/ 2711543 w 3234057"/>
              <a:gd name="connsiteY84" fmla="*/ 319315 h 3317680"/>
              <a:gd name="connsiteX85" fmla="*/ 2668000 w 3234057"/>
              <a:gd name="connsiteY85" fmla="*/ 304800 h 3317680"/>
              <a:gd name="connsiteX86" fmla="*/ 2624457 w 3234057"/>
              <a:gd name="connsiteY86" fmla="*/ 275772 h 3317680"/>
              <a:gd name="connsiteX87" fmla="*/ 2566400 w 3234057"/>
              <a:gd name="connsiteY87" fmla="*/ 246743 h 3317680"/>
              <a:gd name="connsiteX88" fmla="*/ 2508343 w 3234057"/>
              <a:gd name="connsiteY88" fmla="*/ 203200 h 3317680"/>
              <a:gd name="connsiteX89" fmla="*/ 2406743 w 3234057"/>
              <a:gd name="connsiteY89" fmla="*/ 101600 h 3317680"/>
              <a:gd name="connsiteX90" fmla="*/ 2363200 w 3234057"/>
              <a:gd name="connsiteY90" fmla="*/ 58057 h 3317680"/>
              <a:gd name="connsiteX91" fmla="*/ 2276114 w 3234057"/>
              <a:gd name="connsiteY91" fmla="*/ 0 h 3317680"/>
              <a:gd name="connsiteX92" fmla="*/ 1724572 w 3234057"/>
              <a:gd name="connsiteY92" fmla="*/ 14515 h 3317680"/>
              <a:gd name="connsiteX93" fmla="*/ 1681029 w 3234057"/>
              <a:gd name="connsiteY93" fmla="*/ 43543 h 3317680"/>
              <a:gd name="connsiteX94" fmla="*/ 1666514 w 3234057"/>
              <a:gd name="connsiteY94" fmla="*/ 87086 h 3317680"/>
              <a:gd name="connsiteX95" fmla="*/ 1681029 w 3234057"/>
              <a:gd name="connsiteY95" fmla="*/ 130629 h 331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234057" h="3317680">
                <a:moveTo>
                  <a:pt x="1681029" y="72572"/>
                </a:moveTo>
                <a:cubicBezTo>
                  <a:pt x="1665059" y="407936"/>
                  <a:pt x="1698679" y="280876"/>
                  <a:pt x="1637486" y="464457"/>
                </a:cubicBezTo>
                <a:lnTo>
                  <a:pt x="1637486" y="464457"/>
                </a:lnTo>
                <a:cubicBezTo>
                  <a:pt x="1632648" y="483810"/>
                  <a:pt x="1631893" y="504673"/>
                  <a:pt x="1622972" y="522515"/>
                </a:cubicBezTo>
                <a:cubicBezTo>
                  <a:pt x="1612912" y="542636"/>
                  <a:pt x="1557673" y="609591"/>
                  <a:pt x="1535886" y="624115"/>
                </a:cubicBezTo>
                <a:cubicBezTo>
                  <a:pt x="1523156" y="632602"/>
                  <a:pt x="1506405" y="632602"/>
                  <a:pt x="1492343" y="638629"/>
                </a:cubicBezTo>
                <a:cubicBezTo>
                  <a:pt x="1472456" y="647152"/>
                  <a:pt x="1454058" y="658870"/>
                  <a:pt x="1434286" y="667657"/>
                </a:cubicBezTo>
                <a:cubicBezTo>
                  <a:pt x="1410477" y="678239"/>
                  <a:pt x="1385523" y="686104"/>
                  <a:pt x="1361714" y="696686"/>
                </a:cubicBezTo>
                <a:cubicBezTo>
                  <a:pt x="1341942" y="705474"/>
                  <a:pt x="1323746" y="717679"/>
                  <a:pt x="1303657" y="725715"/>
                </a:cubicBezTo>
                <a:cubicBezTo>
                  <a:pt x="1190087" y="771143"/>
                  <a:pt x="1251186" y="740743"/>
                  <a:pt x="1158514" y="769257"/>
                </a:cubicBezTo>
                <a:cubicBezTo>
                  <a:pt x="942468" y="835732"/>
                  <a:pt x="1101313" y="794442"/>
                  <a:pt x="969829" y="827315"/>
                </a:cubicBezTo>
                <a:cubicBezTo>
                  <a:pt x="871843" y="892637"/>
                  <a:pt x="994502" y="819912"/>
                  <a:pt x="824686" y="870857"/>
                </a:cubicBezTo>
                <a:cubicBezTo>
                  <a:pt x="807978" y="875870"/>
                  <a:pt x="795657" y="890210"/>
                  <a:pt x="781143" y="899886"/>
                </a:cubicBezTo>
                <a:cubicBezTo>
                  <a:pt x="752602" y="942698"/>
                  <a:pt x="750477" y="952051"/>
                  <a:pt x="708572" y="986972"/>
                </a:cubicBezTo>
                <a:cubicBezTo>
                  <a:pt x="695171" y="998139"/>
                  <a:pt x="679543" y="1006324"/>
                  <a:pt x="665029" y="1016000"/>
                </a:cubicBezTo>
                <a:cubicBezTo>
                  <a:pt x="613053" y="1093965"/>
                  <a:pt x="611617" y="1079571"/>
                  <a:pt x="592457" y="1146629"/>
                </a:cubicBezTo>
                <a:cubicBezTo>
                  <a:pt x="586977" y="1165809"/>
                  <a:pt x="584947" y="1186008"/>
                  <a:pt x="577943" y="1204686"/>
                </a:cubicBezTo>
                <a:cubicBezTo>
                  <a:pt x="570346" y="1224945"/>
                  <a:pt x="557437" y="1242856"/>
                  <a:pt x="548914" y="1262743"/>
                </a:cubicBezTo>
                <a:cubicBezTo>
                  <a:pt x="542887" y="1276805"/>
                  <a:pt x="539238" y="1291772"/>
                  <a:pt x="534400" y="1306286"/>
                </a:cubicBezTo>
                <a:cubicBezTo>
                  <a:pt x="563887" y="1689626"/>
                  <a:pt x="563920" y="1610590"/>
                  <a:pt x="534400" y="2220686"/>
                </a:cubicBezTo>
                <a:cubicBezTo>
                  <a:pt x="526094" y="2392354"/>
                  <a:pt x="517945" y="2343593"/>
                  <a:pt x="490857" y="2438400"/>
                </a:cubicBezTo>
                <a:cubicBezTo>
                  <a:pt x="485377" y="2457580"/>
                  <a:pt x="484201" y="2478122"/>
                  <a:pt x="476343" y="2496457"/>
                </a:cubicBezTo>
                <a:cubicBezTo>
                  <a:pt x="469471" y="2512491"/>
                  <a:pt x="456990" y="2525486"/>
                  <a:pt x="447314" y="2540000"/>
                </a:cubicBezTo>
                <a:cubicBezTo>
                  <a:pt x="423488" y="2611481"/>
                  <a:pt x="449858" y="2562071"/>
                  <a:pt x="389257" y="2612572"/>
                </a:cubicBezTo>
                <a:cubicBezTo>
                  <a:pt x="373488" y="2625713"/>
                  <a:pt x="361483" y="2642974"/>
                  <a:pt x="345714" y="2656115"/>
                </a:cubicBezTo>
                <a:cubicBezTo>
                  <a:pt x="308199" y="2687377"/>
                  <a:pt x="302269" y="2685111"/>
                  <a:pt x="258629" y="2699657"/>
                </a:cubicBezTo>
                <a:cubicBezTo>
                  <a:pt x="244115" y="2714171"/>
                  <a:pt x="231789" y="2731269"/>
                  <a:pt x="215086" y="2743200"/>
                </a:cubicBezTo>
                <a:cubicBezTo>
                  <a:pt x="197480" y="2755776"/>
                  <a:pt x="173651" y="2758378"/>
                  <a:pt x="157029" y="2772229"/>
                </a:cubicBezTo>
                <a:cubicBezTo>
                  <a:pt x="143628" y="2783396"/>
                  <a:pt x="136655" y="2800626"/>
                  <a:pt x="128000" y="2815772"/>
                </a:cubicBezTo>
                <a:cubicBezTo>
                  <a:pt x="54340" y="2944677"/>
                  <a:pt x="140668" y="2811286"/>
                  <a:pt x="69943" y="2917372"/>
                </a:cubicBezTo>
                <a:cubicBezTo>
                  <a:pt x="35400" y="3021005"/>
                  <a:pt x="0" y="3109516"/>
                  <a:pt x="69943" y="3236686"/>
                </a:cubicBezTo>
                <a:cubicBezTo>
                  <a:pt x="93375" y="3279290"/>
                  <a:pt x="166705" y="3246362"/>
                  <a:pt x="215086" y="3251200"/>
                </a:cubicBezTo>
                <a:cubicBezTo>
                  <a:pt x="234438" y="3256038"/>
                  <a:pt x="256545" y="3254650"/>
                  <a:pt x="273143" y="3265715"/>
                </a:cubicBezTo>
                <a:cubicBezTo>
                  <a:pt x="287657" y="3275391"/>
                  <a:pt x="284863" y="3307093"/>
                  <a:pt x="302172" y="3309257"/>
                </a:cubicBezTo>
                <a:cubicBezTo>
                  <a:pt x="369554" y="3317680"/>
                  <a:pt x="437639" y="3299581"/>
                  <a:pt x="505372" y="3294743"/>
                </a:cubicBezTo>
                <a:cubicBezTo>
                  <a:pt x="519886" y="3280229"/>
                  <a:pt x="537528" y="3268279"/>
                  <a:pt x="548914" y="3251200"/>
                </a:cubicBezTo>
                <a:cubicBezTo>
                  <a:pt x="557401" y="3238470"/>
                  <a:pt x="548427" y="3210657"/>
                  <a:pt x="563429" y="3207657"/>
                </a:cubicBezTo>
                <a:cubicBezTo>
                  <a:pt x="584645" y="3203414"/>
                  <a:pt x="601227" y="3229089"/>
                  <a:pt x="621486" y="3236686"/>
                </a:cubicBezTo>
                <a:cubicBezTo>
                  <a:pt x="640164" y="3243690"/>
                  <a:pt x="660436" y="3245468"/>
                  <a:pt x="679543" y="3251200"/>
                </a:cubicBezTo>
                <a:cubicBezTo>
                  <a:pt x="708851" y="3259993"/>
                  <a:pt x="736338" y="3275902"/>
                  <a:pt x="766629" y="3280229"/>
                </a:cubicBezTo>
                <a:cubicBezTo>
                  <a:pt x="930676" y="3303664"/>
                  <a:pt x="834119" y="3292119"/>
                  <a:pt x="1056914" y="3309257"/>
                </a:cubicBezTo>
                <a:cubicBezTo>
                  <a:pt x="1110580" y="3291369"/>
                  <a:pt x="1102183" y="3301380"/>
                  <a:pt x="1144000" y="3251200"/>
                </a:cubicBezTo>
                <a:cubicBezTo>
                  <a:pt x="1155167" y="3237799"/>
                  <a:pt x="1159407" y="3218554"/>
                  <a:pt x="1173029" y="3207657"/>
                </a:cubicBezTo>
                <a:cubicBezTo>
                  <a:pt x="1184976" y="3198100"/>
                  <a:pt x="1202058" y="3197981"/>
                  <a:pt x="1216572" y="3193143"/>
                </a:cubicBezTo>
                <a:cubicBezTo>
                  <a:pt x="1283116" y="3093327"/>
                  <a:pt x="1241531" y="3117089"/>
                  <a:pt x="1318172" y="3091543"/>
                </a:cubicBezTo>
                <a:cubicBezTo>
                  <a:pt x="1332718" y="3047904"/>
                  <a:pt x="1330452" y="3041971"/>
                  <a:pt x="1361714" y="3004457"/>
                </a:cubicBezTo>
                <a:cubicBezTo>
                  <a:pt x="1374855" y="2988688"/>
                  <a:pt x="1391740" y="2976362"/>
                  <a:pt x="1405257" y="2960915"/>
                </a:cubicBezTo>
                <a:cubicBezTo>
                  <a:pt x="1425657" y="2937601"/>
                  <a:pt x="1441409" y="2910248"/>
                  <a:pt x="1463314" y="2888343"/>
                </a:cubicBezTo>
                <a:cubicBezTo>
                  <a:pt x="1515602" y="2836055"/>
                  <a:pt x="1515468" y="2856977"/>
                  <a:pt x="1564914" y="2815772"/>
                </a:cubicBezTo>
                <a:cubicBezTo>
                  <a:pt x="1580683" y="2802631"/>
                  <a:pt x="1592254" y="2784831"/>
                  <a:pt x="1608457" y="2772229"/>
                </a:cubicBezTo>
                <a:cubicBezTo>
                  <a:pt x="1683318" y="2714004"/>
                  <a:pt x="1673389" y="2721557"/>
                  <a:pt x="1739086" y="2699657"/>
                </a:cubicBezTo>
                <a:cubicBezTo>
                  <a:pt x="1792305" y="2704495"/>
                  <a:pt x="1845842" y="2706615"/>
                  <a:pt x="1898743" y="2714172"/>
                </a:cubicBezTo>
                <a:cubicBezTo>
                  <a:pt x="1985117" y="2726511"/>
                  <a:pt x="1899590" y="2728968"/>
                  <a:pt x="1985829" y="2757715"/>
                </a:cubicBezTo>
                <a:cubicBezTo>
                  <a:pt x="2013748" y="2767021"/>
                  <a:pt x="2044186" y="2765845"/>
                  <a:pt x="2072914" y="2772229"/>
                </a:cubicBezTo>
                <a:cubicBezTo>
                  <a:pt x="2087849" y="2775548"/>
                  <a:pt x="2101455" y="2783743"/>
                  <a:pt x="2116457" y="2786743"/>
                </a:cubicBezTo>
                <a:cubicBezTo>
                  <a:pt x="2150003" y="2793452"/>
                  <a:pt x="2184190" y="2796419"/>
                  <a:pt x="2218057" y="2801257"/>
                </a:cubicBezTo>
                <a:cubicBezTo>
                  <a:pt x="2242248" y="2815771"/>
                  <a:pt x="2265396" y="2832184"/>
                  <a:pt x="2290629" y="2844800"/>
                </a:cubicBezTo>
                <a:cubicBezTo>
                  <a:pt x="2323811" y="2861391"/>
                  <a:pt x="2373613" y="2865547"/>
                  <a:pt x="2406743" y="2873829"/>
                </a:cubicBezTo>
                <a:cubicBezTo>
                  <a:pt x="2421586" y="2877540"/>
                  <a:pt x="2435575" y="2884140"/>
                  <a:pt x="2450286" y="2888343"/>
                </a:cubicBezTo>
                <a:cubicBezTo>
                  <a:pt x="2577834" y="2924785"/>
                  <a:pt x="2447505" y="2882577"/>
                  <a:pt x="2551886" y="2917372"/>
                </a:cubicBezTo>
                <a:cubicBezTo>
                  <a:pt x="2638972" y="2912534"/>
                  <a:pt x="2726800" y="2915192"/>
                  <a:pt x="2813143" y="2902857"/>
                </a:cubicBezTo>
                <a:cubicBezTo>
                  <a:pt x="2830412" y="2900390"/>
                  <a:pt x="2840353" y="2879954"/>
                  <a:pt x="2856686" y="2873829"/>
                </a:cubicBezTo>
                <a:cubicBezTo>
                  <a:pt x="2879785" y="2865167"/>
                  <a:pt x="2905175" y="2864667"/>
                  <a:pt x="2929257" y="2859315"/>
                </a:cubicBezTo>
                <a:cubicBezTo>
                  <a:pt x="2948730" y="2854988"/>
                  <a:pt x="2968207" y="2850532"/>
                  <a:pt x="2987314" y="2844800"/>
                </a:cubicBezTo>
                <a:cubicBezTo>
                  <a:pt x="3163998" y="2791795"/>
                  <a:pt x="2998642" y="2834713"/>
                  <a:pt x="3132457" y="2801257"/>
                </a:cubicBezTo>
                <a:cubicBezTo>
                  <a:pt x="3142133" y="2786743"/>
                  <a:pt x="3153685" y="2773317"/>
                  <a:pt x="3161486" y="2757715"/>
                </a:cubicBezTo>
                <a:cubicBezTo>
                  <a:pt x="3168328" y="2744031"/>
                  <a:pt x="3168570" y="2727546"/>
                  <a:pt x="3176000" y="2714172"/>
                </a:cubicBezTo>
                <a:cubicBezTo>
                  <a:pt x="3192943" y="2683674"/>
                  <a:pt x="3234057" y="2627086"/>
                  <a:pt x="3234057" y="2627086"/>
                </a:cubicBezTo>
                <a:cubicBezTo>
                  <a:pt x="3229219" y="2491619"/>
                  <a:pt x="3226312" y="2356070"/>
                  <a:pt x="3219543" y="2220686"/>
                </a:cubicBezTo>
                <a:cubicBezTo>
                  <a:pt x="3216610" y="2162017"/>
                  <a:pt x="3204800" y="2016342"/>
                  <a:pt x="3190514" y="1944915"/>
                </a:cubicBezTo>
                <a:cubicBezTo>
                  <a:pt x="3187513" y="1929913"/>
                  <a:pt x="3180838" y="1915886"/>
                  <a:pt x="3176000" y="1901372"/>
                </a:cubicBezTo>
                <a:cubicBezTo>
                  <a:pt x="3171192" y="1795596"/>
                  <a:pt x="3170500" y="1595344"/>
                  <a:pt x="3146972" y="1465943"/>
                </a:cubicBezTo>
                <a:cubicBezTo>
                  <a:pt x="3143384" y="1446207"/>
                  <a:pt x="3105501" y="1353973"/>
                  <a:pt x="3103429" y="1349829"/>
                </a:cubicBezTo>
                <a:cubicBezTo>
                  <a:pt x="3030538" y="1204047"/>
                  <a:pt x="3121718" y="1426369"/>
                  <a:pt x="3045372" y="1248229"/>
                </a:cubicBezTo>
                <a:cubicBezTo>
                  <a:pt x="3027414" y="1206327"/>
                  <a:pt x="3026830" y="1179306"/>
                  <a:pt x="3016343" y="1132115"/>
                </a:cubicBezTo>
                <a:cubicBezTo>
                  <a:pt x="3012016" y="1112642"/>
                  <a:pt x="3010750" y="1091899"/>
                  <a:pt x="3001829" y="1074057"/>
                </a:cubicBezTo>
                <a:cubicBezTo>
                  <a:pt x="2991011" y="1052420"/>
                  <a:pt x="2972800" y="1035352"/>
                  <a:pt x="2958286" y="1016000"/>
                </a:cubicBezTo>
                <a:cubicBezTo>
                  <a:pt x="2953448" y="996648"/>
                  <a:pt x="2951630" y="976278"/>
                  <a:pt x="2943772" y="957943"/>
                </a:cubicBezTo>
                <a:cubicBezTo>
                  <a:pt x="2936900" y="941909"/>
                  <a:pt x="2922544" y="930002"/>
                  <a:pt x="2914743" y="914400"/>
                </a:cubicBezTo>
                <a:cubicBezTo>
                  <a:pt x="2907901" y="900716"/>
                  <a:pt x="2905067" y="885371"/>
                  <a:pt x="2900229" y="870857"/>
                </a:cubicBezTo>
                <a:cubicBezTo>
                  <a:pt x="2918794" y="685209"/>
                  <a:pt x="2923625" y="715748"/>
                  <a:pt x="2900229" y="493486"/>
                </a:cubicBezTo>
                <a:cubicBezTo>
                  <a:pt x="2898627" y="478271"/>
                  <a:pt x="2896532" y="460761"/>
                  <a:pt x="2885714" y="449943"/>
                </a:cubicBezTo>
                <a:cubicBezTo>
                  <a:pt x="2861045" y="425274"/>
                  <a:pt x="2827657" y="411238"/>
                  <a:pt x="2798629" y="391886"/>
                </a:cubicBezTo>
                <a:cubicBezTo>
                  <a:pt x="2784115" y="382210"/>
                  <a:pt x="2767421" y="375192"/>
                  <a:pt x="2755086" y="362857"/>
                </a:cubicBezTo>
                <a:cubicBezTo>
                  <a:pt x="2740572" y="348343"/>
                  <a:pt x="2728622" y="330701"/>
                  <a:pt x="2711543" y="319315"/>
                </a:cubicBezTo>
                <a:cubicBezTo>
                  <a:pt x="2698813" y="310828"/>
                  <a:pt x="2681684" y="311642"/>
                  <a:pt x="2668000" y="304800"/>
                </a:cubicBezTo>
                <a:cubicBezTo>
                  <a:pt x="2652398" y="296999"/>
                  <a:pt x="2639603" y="284427"/>
                  <a:pt x="2624457" y="275772"/>
                </a:cubicBezTo>
                <a:cubicBezTo>
                  <a:pt x="2605671" y="265037"/>
                  <a:pt x="2584748" y="258210"/>
                  <a:pt x="2566400" y="246743"/>
                </a:cubicBezTo>
                <a:cubicBezTo>
                  <a:pt x="2545887" y="233922"/>
                  <a:pt x="2524414" y="221280"/>
                  <a:pt x="2508343" y="203200"/>
                </a:cubicBezTo>
                <a:cubicBezTo>
                  <a:pt x="2410278" y="92878"/>
                  <a:pt x="2497206" y="131756"/>
                  <a:pt x="2406743" y="101600"/>
                </a:cubicBezTo>
                <a:cubicBezTo>
                  <a:pt x="2392229" y="87086"/>
                  <a:pt x="2379403" y="70659"/>
                  <a:pt x="2363200" y="58057"/>
                </a:cubicBezTo>
                <a:cubicBezTo>
                  <a:pt x="2335661" y="36638"/>
                  <a:pt x="2276114" y="0"/>
                  <a:pt x="2276114" y="0"/>
                </a:cubicBezTo>
                <a:cubicBezTo>
                  <a:pt x="2092267" y="4838"/>
                  <a:pt x="1907993" y="1094"/>
                  <a:pt x="1724572" y="14515"/>
                </a:cubicBezTo>
                <a:cubicBezTo>
                  <a:pt x="1707175" y="15788"/>
                  <a:pt x="1691926" y="29922"/>
                  <a:pt x="1681029" y="43543"/>
                </a:cubicBezTo>
                <a:cubicBezTo>
                  <a:pt x="1671471" y="55490"/>
                  <a:pt x="1671352" y="72572"/>
                  <a:pt x="1666514" y="87086"/>
                </a:cubicBezTo>
                <a:lnTo>
                  <a:pt x="1681029" y="130629"/>
                </a:lnTo>
              </a:path>
            </a:pathLst>
          </a:custGeom>
          <a:blipFill dpi="0" rotWithShape="1">
            <a:blip r:embed="rId3">
              <a:alphaModFix amt="56000"/>
            </a:blip>
            <a:srcRect/>
            <a:tile tx="0" ty="0" sx="100000" sy="100000" flip="none" algn="tl"/>
          </a:blipFill>
          <a:ln>
            <a:solidFill>
              <a:srgbClr val="FF9933"/>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r>
              <a:rPr lang="en-AU" sz="2000" i="1" dirty="0">
                <a:solidFill>
                  <a:srgbClr val="000000"/>
                </a:solidFill>
                <a:latin typeface="Tahoma" pitchFamily="34" charset="0"/>
                <a:ea typeface="Tahoma" pitchFamily="34" charset="0"/>
                <a:cs typeface="Tahoma" pitchFamily="34" charset="0"/>
              </a:rPr>
              <a:t>Primary dressing is</a:t>
            </a:r>
          </a:p>
          <a:p>
            <a:pPr algn="ctr" eaLnBrk="1" hangingPunct="1">
              <a:defRPr/>
            </a:pPr>
            <a:r>
              <a:rPr lang="en-AU" sz="2000" b="1" i="1" dirty="0">
                <a:solidFill>
                  <a:srgbClr val="000000"/>
                </a:solidFill>
                <a:latin typeface="Tahoma" pitchFamily="34" charset="0"/>
                <a:ea typeface="Tahoma" pitchFamily="34" charset="0"/>
                <a:cs typeface="Tahoma" pitchFamily="34" charset="0"/>
              </a:rPr>
              <a:t>WET </a:t>
            </a:r>
            <a:r>
              <a:rPr lang="en-AU" sz="2000" i="1" dirty="0">
                <a:solidFill>
                  <a:srgbClr val="000000"/>
                </a:solidFill>
                <a:latin typeface="Tahoma" pitchFamily="34" charset="0"/>
                <a:ea typeface="Tahoma" pitchFamily="34" charset="0"/>
                <a:cs typeface="Tahoma" pitchFamily="34" charset="0"/>
              </a:rPr>
              <a:t>with </a:t>
            </a:r>
          </a:p>
          <a:p>
            <a:pPr algn="ctr" eaLnBrk="1" hangingPunct="1">
              <a:defRPr/>
            </a:pPr>
            <a:r>
              <a:rPr lang="en-AU" sz="2000" i="1" dirty="0">
                <a:solidFill>
                  <a:srgbClr val="000000"/>
                </a:solidFill>
                <a:latin typeface="Tahoma" pitchFamily="34" charset="0"/>
                <a:ea typeface="Tahoma" pitchFamily="34" charset="0"/>
                <a:cs typeface="Tahoma" pitchFamily="34" charset="0"/>
              </a:rPr>
              <a:t>strikethrough</a:t>
            </a:r>
          </a:p>
        </p:txBody>
      </p:sp>
      <p:sp>
        <p:nvSpPr>
          <p:cNvPr id="2" name="Footer Placeholder 1">
            <a:extLst>
              <a:ext uri="{FF2B5EF4-FFF2-40B4-BE49-F238E27FC236}">
                <a16:creationId xmlns:a16="http://schemas.microsoft.com/office/drawing/2014/main" id="{7BD6F0CD-3B3E-AD4E-9A08-A23A3921F23F}"/>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1350847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7">
            <a:extLst>
              <a:ext uri="{FF2B5EF4-FFF2-40B4-BE49-F238E27FC236}">
                <a16:creationId xmlns:a16="http://schemas.microsoft.com/office/drawing/2014/main" id="{5F903F5B-89F3-034E-A513-D1D6F3203388}"/>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4BEAB852-39A6-184C-9DD5-5DA7FC351279}" type="slidenum">
              <a:rPr lang="en-AU" altLang="en-US" smtClean="0">
                <a:solidFill>
                  <a:srgbClr val="045C75"/>
                </a:solidFill>
              </a:rPr>
              <a:pPr eaLnBrk="1" hangingPunct="1">
                <a:defRPr/>
              </a:pPr>
              <a:t>38</a:t>
            </a:fld>
            <a:endParaRPr lang="en-AU" altLang="en-US">
              <a:solidFill>
                <a:srgbClr val="045C75"/>
              </a:solidFill>
            </a:endParaRPr>
          </a:p>
        </p:txBody>
      </p:sp>
      <p:sp>
        <p:nvSpPr>
          <p:cNvPr id="3" name="Title 2">
            <a:extLst>
              <a:ext uri="{FF2B5EF4-FFF2-40B4-BE49-F238E27FC236}">
                <a16:creationId xmlns:a16="http://schemas.microsoft.com/office/drawing/2014/main" id="{FADE10D9-A16F-BB4B-A21F-D545ABE5E93D}"/>
              </a:ext>
            </a:extLst>
          </p:cNvPr>
          <p:cNvSpPr>
            <a:spLocks noGrp="1"/>
          </p:cNvSpPr>
          <p:nvPr>
            <p:ph type="title"/>
          </p:nvPr>
        </p:nvSpPr>
        <p:spPr>
          <a:xfrm>
            <a:off x="1981200" y="500042"/>
            <a:ext cx="8305800" cy="1071570"/>
          </a:xfrm>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AU" dirty="0">
                <a:solidFill>
                  <a:srgbClr val="000000"/>
                </a:solidFill>
              </a:rPr>
              <a:t>LEAKING</a:t>
            </a:r>
          </a:p>
        </p:txBody>
      </p:sp>
      <p:sp>
        <p:nvSpPr>
          <p:cNvPr id="4" name="Rectangle 3">
            <a:extLst>
              <a:ext uri="{FF2B5EF4-FFF2-40B4-BE49-F238E27FC236}">
                <a16:creationId xmlns:a16="http://schemas.microsoft.com/office/drawing/2014/main" id="{13870DC0-423A-8246-A0A4-FC2E9BC09B3E}"/>
              </a:ext>
            </a:extLst>
          </p:cNvPr>
          <p:cNvSpPr/>
          <p:nvPr/>
        </p:nvSpPr>
        <p:spPr>
          <a:xfrm>
            <a:off x="3667125" y="1928814"/>
            <a:ext cx="4286250" cy="3214687"/>
          </a:xfrm>
          <a:prstGeom prst="rect">
            <a:avLst/>
          </a:prstGeom>
          <a:solidFill>
            <a:srgbClr val="FFE197"/>
          </a:solidFill>
          <a:ln>
            <a:solidFill>
              <a:srgbClr val="FFE1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sz="2400" dirty="0">
              <a:solidFill>
                <a:srgbClr val="000000"/>
              </a:solidFill>
              <a:effectLst>
                <a:outerShdw blurRad="38100" dist="38100" dir="2700000" algn="tl">
                  <a:srgbClr val="000000">
                    <a:alpha val="43137"/>
                  </a:srgbClr>
                </a:outerShdw>
              </a:effectLst>
            </a:endParaRPr>
          </a:p>
        </p:txBody>
      </p:sp>
      <p:sp>
        <p:nvSpPr>
          <p:cNvPr id="6" name="Freeform 5">
            <a:extLst>
              <a:ext uri="{FF2B5EF4-FFF2-40B4-BE49-F238E27FC236}">
                <a16:creationId xmlns:a16="http://schemas.microsoft.com/office/drawing/2014/main" id="{892E6B24-3F22-C84F-9730-19FA5CEAB245}"/>
              </a:ext>
            </a:extLst>
          </p:cNvPr>
          <p:cNvSpPr/>
          <p:nvPr/>
        </p:nvSpPr>
        <p:spPr>
          <a:xfrm>
            <a:off x="3309938" y="1643064"/>
            <a:ext cx="5124450" cy="3983037"/>
          </a:xfrm>
          <a:custGeom>
            <a:avLst/>
            <a:gdLst>
              <a:gd name="connsiteX0" fmla="*/ 870857 w 5124861"/>
              <a:gd name="connsiteY0" fmla="*/ 137123 h 3983409"/>
              <a:gd name="connsiteX1" fmla="*/ 841828 w 5124861"/>
              <a:gd name="connsiteY1" fmla="*/ 412894 h 3983409"/>
              <a:gd name="connsiteX2" fmla="*/ 812800 w 5124861"/>
              <a:gd name="connsiteY2" fmla="*/ 514494 h 3983409"/>
              <a:gd name="connsiteX3" fmla="*/ 711200 w 5124861"/>
              <a:gd name="connsiteY3" fmla="*/ 688666 h 3983409"/>
              <a:gd name="connsiteX4" fmla="*/ 580571 w 5124861"/>
              <a:gd name="connsiteY4" fmla="*/ 790266 h 3983409"/>
              <a:gd name="connsiteX5" fmla="*/ 522514 w 5124861"/>
              <a:gd name="connsiteY5" fmla="*/ 920894 h 3983409"/>
              <a:gd name="connsiteX6" fmla="*/ 493485 w 5124861"/>
              <a:gd name="connsiteY6" fmla="*/ 964437 h 3983409"/>
              <a:gd name="connsiteX7" fmla="*/ 478971 w 5124861"/>
              <a:gd name="connsiteY7" fmla="*/ 1080552 h 3983409"/>
              <a:gd name="connsiteX8" fmla="*/ 464457 w 5124861"/>
              <a:gd name="connsiteY8" fmla="*/ 1153123 h 3983409"/>
              <a:gd name="connsiteX9" fmla="*/ 449943 w 5124861"/>
              <a:gd name="connsiteY9" fmla="*/ 1211180 h 3983409"/>
              <a:gd name="connsiteX10" fmla="*/ 435428 w 5124861"/>
              <a:gd name="connsiteY10" fmla="*/ 1327294 h 3983409"/>
              <a:gd name="connsiteX11" fmla="*/ 406400 w 5124861"/>
              <a:gd name="connsiteY11" fmla="*/ 1399866 h 3983409"/>
              <a:gd name="connsiteX12" fmla="*/ 391885 w 5124861"/>
              <a:gd name="connsiteY12" fmla="*/ 1443409 h 3983409"/>
              <a:gd name="connsiteX13" fmla="*/ 348343 w 5124861"/>
              <a:gd name="connsiteY13" fmla="*/ 1603066 h 3983409"/>
              <a:gd name="connsiteX14" fmla="*/ 304800 w 5124861"/>
              <a:gd name="connsiteY14" fmla="*/ 1675637 h 3983409"/>
              <a:gd name="connsiteX15" fmla="*/ 290285 w 5124861"/>
              <a:gd name="connsiteY15" fmla="*/ 1719180 h 3983409"/>
              <a:gd name="connsiteX16" fmla="*/ 232228 w 5124861"/>
              <a:gd name="connsiteY16" fmla="*/ 1820780 h 3983409"/>
              <a:gd name="connsiteX17" fmla="*/ 174171 w 5124861"/>
              <a:gd name="connsiteY17" fmla="*/ 1922380 h 3983409"/>
              <a:gd name="connsiteX18" fmla="*/ 43543 w 5124861"/>
              <a:gd name="connsiteY18" fmla="*/ 2053009 h 3983409"/>
              <a:gd name="connsiteX19" fmla="*/ 0 w 5124861"/>
              <a:gd name="connsiteY19" fmla="*/ 2154609 h 3983409"/>
              <a:gd name="connsiteX20" fmla="*/ 43543 w 5124861"/>
              <a:gd name="connsiteY20" fmla="*/ 2386837 h 3983409"/>
              <a:gd name="connsiteX21" fmla="*/ 72571 w 5124861"/>
              <a:gd name="connsiteY21" fmla="*/ 2444894 h 3983409"/>
              <a:gd name="connsiteX22" fmla="*/ 130628 w 5124861"/>
              <a:gd name="connsiteY22" fmla="*/ 2502952 h 3983409"/>
              <a:gd name="connsiteX23" fmla="*/ 232228 w 5124861"/>
              <a:gd name="connsiteY23" fmla="*/ 2546494 h 3983409"/>
              <a:gd name="connsiteX24" fmla="*/ 319314 w 5124861"/>
              <a:gd name="connsiteY24" fmla="*/ 2590037 h 3983409"/>
              <a:gd name="connsiteX25" fmla="*/ 362857 w 5124861"/>
              <a:gd name="connsiteY25" fmla="*/ 2604552 h 3983409"/>
              <a:gd name="connsiteX26" fmla="*/ 508000 w 5124861"/>
              <a:gd name="connsiteY26" fmla="*/ 2677123 h 3983409"/>
              <a:gd name="connsiteX27" fmla="*/ 580571 w 5124861"/>
              <a:gd name="connsiteY27" fmla="*/ 2720666 h 3983409"/>
              <a:gd name="connsiteX28" fmla="*/ 653143 w 5124861"/>
              <a:gd name="connsiteY28" fmla="*/ 2735180 h 3983409"/>
              <a:gd name="connsiteX29" fmla="*/ 769257 w 5124861"/>
              <a:gd name="connsiteY29" fmla="*/ 2822266 h 3983409"/>
              <a:gd name="connsiteX30" fmla="*/ 812800 w 5124861"/>
              <a:gd name="connsiteY30" fmla="*/ 2836780 h 3983409"/>
              <a:gd name="connsiteX31" fmla="*/ 841828 w 5124861"/>
              <a:gd name="connsiteY31" fmla="*/ 2880323 h 3983409"/>
              <a:gd name="connsiteX32" fmla="*/ 856343 w 5124861"/>
              <a:gd name="connsiteY32" fmla="*/ 2938380 h 3983409"/>
              <a:gd name="connsiteX33" fmla="*/ 885371 w 5124861"/>
              <a:gd name="connsiteY33" fmla="*/ 2996437 h 3983409"/>
              <a:gd name="connsiteX34" fmla="*/ 899885 w 5124861"/>
              <a:gd name="connsiteY34" fmla="*/ 3069009 h 3983409"/>
              <a:gd name="connsiteX35" fmla="*/ 914400 w 5124861"/>
              <a:gd name="connsiteY35" fmla="*/ 3127066 h 3983409"/>
              <a:gd name="connsiteX36" fmla="*/ 928914 w 5124861"/>
              <a:gd name="connsiteY36" fmla="*/ 3489923 h 3983409"/>
              <a:gd name="connsiteX37" fmla="*/ 986971 w 5124861"/>
              <a:gd name="connsiteY37" fmla="*/ 3533466 h 3983409"/>
              <a:gd name="connsiteX38" fmla="*/ 1074057 w 5124861"/>
              <a:gd name="connsiteY38" fmla="*/ 3606037 h 3983409"/>
              <a:gd name="connsiteX39" fmla="*/ 1132114 w 5124861"/>
              <a:gd name="connsiteY39" fmla="*/ 3635066 h 3983409"/>
              <a:gd name="connsiteX40" fmla="*/ 1320800 w 5124861"/>
              <a:gd name="connsiteY40" fmla="*/ 3664094 h 3983409"/>
              <a:gd name="connsiteX41" fmla="*/ 1393371 w 5124861"/>
              <a:gd name="connsiteY41" fmla="*/ 3678609 h 3983409"/>
              <a:gd name="connsiteX42" fmla="*/ 1567543 w 5124861"/>
              <a:gd name="connsiteY42" fmla="*/ 3722152 h 3983409"/>
              <a:gd name="connsiteX43" fmla="*/ 1669143 w 5124861"/>
              <a:gd name="connsiteY43" fmla="*/ 3751180 h 3983409"/>
              <a:gd name="connsiteX44" fmla="*/ 1741714 w 5124861"/>
              <a:gd name="connsiteY44" fmla="*/ 3765694 h 3983409"/>
              <a:gd name="connsiteX45" fmla="*/ 1770743 w 5124861"/>
              <a:gd name="connsiteY45" fmla="*/ 3809237 h 3983409"/>
              <a:gd name="connsiteX46" fmla="*/ 2206171 w 5124861"/>
              <a:gd name="connsiteY46" fmla="*/ 3881809 h 3983409"/>
              <a:gd name="connsiteX47" fmla="*/ 2525485 w 5124861"/>
              <a:gd name="connsiteY47" fmla="*/ 3939866 h 3983409"/>
              <a:gd name="connsiteX48" fmla="*/ 2728685 w 5124861"/>
              <a:gd name="connsiteY48" fmla="*/ 3983409 h 3983409"/>
              <a:gd name="connsiteX49" fmla="*/ 3033485 w 5124861"/>
              <a:gd name="connsiteY49" fmla="*/ 3954380 h 3983409"/>
              <a:gd name="connsiteX50" fmla="*/ 3178628 w 5124861"/>
              <a:gd name="connsiteY50" fmla="*/ 3852780 h 3983409"/>
              <a:gd name="connsiteX51" fmla="*/ 3236685 w 5124861"/>
              <a:gd name="connsiteY51" fmla="*/ 3823752 h 3983409"/>
              <a:gd name="connsiteX52" fmla="*/ 3410857 w 5124861"/>
              <a:gd name="connsiteY52" fmla="*/ 3693123 h 3983409"/>
              <a:gd name="connsiteX53" fmla="*/ 3439885 w 5124861"/>
              <a:gd name="connsiteY53" fmla="*/ 3649580 h 3983409"/>
              <a:gd name="connsiteX54" fmla="*/ 3483428 w 5124861"/>
              <a:gd name="connsiteY54" fmla="*/ 3577009 h 3983409"/>
              <a:gd name="connsiteX55" fmla="*/ 3497943 w 5124861"/>
              <a:gd name="connsiteY55" fmla="*/ 3518952 h 3983409"/>
              <a:gd name="connsiteX56" fmla="*/ 3526971 w 5124861"/>
              <a:gd name="connsiteY56" fmla="*/ 3446380 h 3983409"/>
              <a:gd name="connsiteX57" fmla="*/ 3541485 w 5124861"/>
              <a:gd name="connsiteY57" fmla="*/ 3373809 h 3983409"/>
              <a:gd name="connsiteX58" fmla="*/ 3512457 w 5124861"/>
              <a:gd name="connsiteY58" fmla="*/ 3010952 h 3983409"/>
              <a:gd name="connsiteX59" fmla="*/ 3526971 w 5124861"/>
              <a:gd name="connsiteY59" fmla="*/ 2633580 h 3983409"/>
              <a:gd name="connsiteX60" fmla="*/ 3585028 w 5124861"/>
              <a:gd name="connsiteY60" fmla="*/ 2561009 h 3983409"/>
              <a:gd name="connsiteX61" fmla="*/ 3657600 w 5124861"/>
              <a:gd name="connsiteY61" fmla="*/ 2517466 h 3983409"/>
              <a:gd name="connsiteX62" fmla="*/ 3933371 w 5124861"/>
              <a:gd name="connsiteY62" fmla="*/ 2430380 h 3983409"/>
              <a:gd name="connsiteX63" fmla="*/ 4267200 w 5124861"/>
              <a:gd name="connsiteY63" fmla="*/ 2401352 h 3983409"/>
              <a:gd name="connsiteX64" fmla="*/ 4876800 w 5124861"/>
              <a:gd name="connsiteY64" fmla="*/ 2299752 h 3983409"/>
              <a:gd name="connsiteX65" fmla="*/ 4949371 w 5124861"/>
              <a:gd name="connsiteY65" fmla="*/ 2285237 h 3983409"/>
              <a:gd name="connsiteX66" fmla="*/ 5036457 w 5124861"/>
              <a:gd name="connsiteY66" fmla="*/ 2270723 h 3983409"/>
              <a:gd name="connsiteX67" fmla="*/ 5050971 w 5124861"/>
              <a:gd name="connsiteY67" fmla="*/ 2227180 h 3983409"/>
              <a:gd name="connsiteX68" fmla="*/ 5094514 w 5124861"/>
              <a:gd name="connsiteY68" fmla="*/ 2198152 h 3983409"/>
              <a:gd name="connsiteX69" fmla="*/ 5123543 w 5124861"/>
              <a:gd name="connsiteY69" fmla="*/ 2053009 h 3983409"/>
              <a:gd name="connsiteX70" fmla="*/ 5094514 w 5124861"/>
              <a:gd name="connsiteY70" fmla="*/ 1806266 h 3983409"/>
              <a:gd name="connsiteX71" fmla="*/ 5007428 w 5124861"/>
              <a:gd name="connsiteY71" fmla="*/ 1632094 h 3983409"/>
              <a:gd name="connsiteX72" fmla="*/ 4963885 w 5124861"/>
              <a:gd name="connsiteY72" fmla="*/ 1574037 h 3983409"/>
              <a:gd name="connsiteX73" fmla="*/ 4891314 w 5124861"/>
              <a:gd name="connsiteY73" fmla="*/ 1457923 h 3983409"/>
              <a:gd name="connsiteX74" fmla="*/ 4760685 w 5124861"/>
              <a:gd name="connsiteY74" fmla="*/ 1356323 h 3983409"/>
              <a:gd name="connsiteX75" fmla="*/ 4717143 w 5124861"/>
              <a:gd name="connsiteY75" fmla="*/ 1312780 h 3983409"/>
              <a:gd name="connsiteX76" fmla="*/ 4557485 w 5124861"/>
              <a:gd name="connsiteY76" fmla="*/ 1167637 h 3983409"/>
              <a:gd name="connsiteX77" fmla="*/ 4528457 w 5124861"/>
              <a:gd name="connsiteY77" fmla="*/ 1124094 h 3983409"/>
              <a:gd name="connsiteX78" fmla="*/ 4484914 w 5124861"/>
              <a:gd name="connsiteY78" fmla="*/ 1051523 h 3983409"/>
              <a:gd name="connsiteX79" fmla="*/ 4426857 w 5124861"/>
              <a:gd name="connsiteY79" fmla="*/ 993466 h 3983409"/>
              <a:gd name="connsiteX80" fmla="*/ 4354285 w 5124861"/>
              <a:gd name="connsiteY80" fmla="*/ 906380 h 3983409"/>
              <a:gd name="connsiteX81" fmla="*/ 4310743 w 5124861"/>
              <a:gd name="connsiteY81" fmla="*/ 775752 h 3983409"/>
              <a:gd name="connsiteX82" fmla="*/ 4296228 w 5124861"/>
              <a:gd name="connsiteY82" fmla="*/ 717694 h 3983409"/>
              <a:gd name="connsiteX83" fmla="*/ 4281714 w 5124861"/>
              <a:gd name="connsiteY83" fmla="*/ 674152 h 3983409"/>
              <a:gd name="connsiteX84" fmla="*/ 4252685 w 5124861"/>
              <a:gd name="connsiteY84" fmla="*/ 398380 h 3983409"/>
              <a:gd name="connsiteX85" fmla="*/ 4238171 w 5124861"/>
              <a:gd name="connsiteY85" fmla="*/ 340323 h 3983409"/>
              <a:gd name="connsiteX86" fmla="*/ 4093028 w 5124861"/>
              <a:gd name="connsiteY86" fmla="*/ 253237 h 3983409"/>
              <a:gd name="connsiteX87" fmla="*/ 3236685 w 5124861"/>
              <a:gd name="connsiteY87" fmla="*/ 209694 h 3983409"/>
              <a:gd name="connsiteX88" fmla="*/ 3106057 w 5124861"/>
              <a:gd name="connsiteY88" fmla="*/ 195180 h 3983409"/>
              <a:gd name="connsiteX89" fmla="*/ 2989943 w 5124861"/>
              <a:gd name="connsiteY89" fmla="*/ 180666 h 3983409"/>
              <a:gd name="connsiteX90" fmla="*/ 1959428 w 5124861"/>
              <a:gd name="connsiteY90" fmla="*/ 137123 h 3983409"/>
              <a:gd name="connsiteX91" fmla="*/ 1814285 w 5124861"/>
              <a:gd name="connsiteY91" fmla="*/ 122609 h 3983409"/>
              <a:gd name="connsiteX92" fmla="*/ 1683657 w 5124861"/>
              <a:gd name="connsiteY92" fmla="*/ 108094 h 3983409"/>
              <a:gd name="connsiteX93" fmla="*/ 1465943 w 5124861"/>
              <a:gd name="connsiteY93" fmla="*/ 93580 h 3983409"/>
              <a:gd name="connsiteX94" fmla="*/ 1407885 w 5124861"/>
              <a:gd name="connsiteY94" fmla="*/ 79066 h 3983409"/>
              <a:gd name="connsiteX95" fmla="*/ 1364343 w 5124861"/>
              <a:gd name="connsiteY95" fmla="*/ 64552 h 3983409"/>
              <a:gd name="connsiteX96" fmla="*/ 1277257 w 5124861"/>
              <a:gd name="connsiteY96" fmla="*/ 50037 h 3983409"/>
              <a:gd name="connsiteX97" fmla="*/ 1233714 w 5124861"/>
              <a:gd name="connsiteY97" fmla="*/ 35523 h 3983409"/>
              <a:gd name="connsiteX98" fmla="*/ 1175657 w 5124861"/>
              <a:gd name="connsiteY98" fmla="*/ 21009 h 3983409"/>
              <a:gd name="connsiteX99" fmla="*/ 1030514 w 5124861"/>
              <a:gd name="connsiteY99" fmla="*/ 50037 h 3983409"/>
              <a:gd name="connsiteX100" fmla="*/ 943428 w 5124861"/>
              <a:gd name="connsiteY100" fmla="*/ 79066 h 3983409"/>
              <a:gd name="connsiteX101" fmla="*/ 856343 w 5124861"/>
              <a:gd name="connsiteY101" fmla="*/ 108094 h 3983409"/>
              <a:gd name="connsiteX102" fmla="*/ 870857 w 5124861"/>
              <a:gd name="connsiteY102" fmla="*/ 137123 h 398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124861" h="3983409">
                <a:moveTo>
                  <a:pt x="870857" y="137123"/>
                </a:moveTo>
                <a:cubicBezTo>
                  <a:pt x="862442" y="238104"/>
                  <a:pt x="859333" y="316620"/>
                  <a:pt x="841828" y="412894"/>
                </a:cubicBezTo>
                <a:cubicBezTo>
                  <a:pt x="838468" y="431372"/>
                  <a:pt x="822222" y="493766"/>
                  <a:pt x="812800" y="514494"/>
                </a:cubicBezTo>
                <a:cubicBezTo>
                  <a:pt x="796579" y="550181"/>
                  <a:pt x="751273" y="653046"/>
                  <a:pt x="711200" y="688666"/>
                </a:cubicBezTo>
                <a:cubicBezTo>
                  <a:pt x="607168" y="781138"/>
                  <a:pt x="648705" y="708504"/>
                  <a:pt x="580571" y="790266"/>
                </a:cubicBezTo>
                <a:cubicBezTo>
                  <a:pt x="482103" y="908428"/>
                  <a:pt x="649092" y="731029"/>
                  <a:pt x="522514" y="920894"/>
                </a:cubicBezTo>
                <a:lnTo>
                  <a:pt x="493485" y="964437"/>
                </a:lnTo>
                <a:cubicBezTo>
                  <a:pt x="488647" y="1003142"/>
                  <a:pt x="484902" y="1041999"/>
                  <a:pt x="478971" y="1080552"/>
                </a:cubicBezTo>
                <a:cubicBezTo>
                  <a:pt x="475220" y="1104935"/>
                  <a:pt x="469808" y="1129041"/>
                  <a:pt x="464457" y="1153123"/>
                </a:cubicBezTo>
                <a:cubicBezTo>
                  <a:pt x="460130" y="1172596"/>
                  <a:pt x="453222" y="1191504"/>
                  <a:pt x="449943" y="1211180"/>
                </a:cubicBezTo>
                <a:cubicBezTo>
                  <a:pt x="443530" y="1249655"/>
                  <a:pt x="444199" y="1289287"/>
                  <a:pt x="435428" y="1327294"/>
                </a:cubicBezTo>
                <a:cubicBezTo>
                  <a:pt x="429569" y="1352681"/>
                  <a:pt x="415548" y="1375471"/>
                  <a:pt x="406400" y="1399866"/>
                </a:cubicBezTo>
                <a:cubicBezTo>
                  <a:pt x="401028" y="1414191"/>
                  <a:pt x="396088" y="1428698"/>
                  <a:pt x="391885" y="1443409"/>
                </a:cubicBezTo>
                <a:cubicBezTo>
                  <a:pt x="376731" y="1496449"/>
                  <a:pt x="367712" y="1551416"/>
                  <a:pt x="348343" y="1603066"/>
                </a:cubicBezTo>
                <a:cubicBezTo>
                  <a:pt x="338438" y="1629480"/>
                  <a:pt x="317416" y="1650405"/>
                  <a:pt x="304800" y="1675637"/>
                </a:cubicBezTo>
                <a:cubicBezTo>
                  <a:pt x="297958" y="1689321"/>
                  <a:pt x="296312" y="1705118"/>
                  <a:pt x="290285" y="1719180"/>
                </a:cubicBezTo>
                <a:cubicBezTo>
                  <a:pt x="268185" y="1770745"/>
                  <a:pt x="261383" y="1777048"/>
                  <a:pt x="232228" y="1820780"/>
                </a:cubicBezTo>
                <a:cubicBezTo>
                  <a:pt x="208254" y="1916678"/>
                  <a:pt x="236431" y="1846285"/>
                  <a:pt x="174171" y="1922380"/>
                </a:cubicBezTo>
                <a:cubicBezTo>
                  <a:pt x="65872" y="2054745"/>
                  <a:pt x="136788" y="2021925"/>
                  <a:pt x="43543" y="2053009"/>
                </a:cubicBezTo>
                <a:cubicBezTo>
                  <a:pt x="37874" y="2064347"/>
                  <a:pt x="0" y="2133251"/>
                  <a:pt x="0" y="2154609"/>
                </a:cubicBezTo>
                <a:cubicBezTo>
                  <a:pt x="0" y="2224527"/>
                  <a:pt x="10188" y="2320125"/>
                  <a:pt x="43543" y="2386837"/>
                </a:cubicBezTo>
                <a:cubicBezTo>
                  <a:pt x="53219" y="2406189"/>
                  <a:pt x="59589" y="2427585"/>
                  <a:pt x="72571" y="2444894"/>
                </a:cubicBezTo>
                <a:cubicBezTo>
                  <a:pt x="88992" y="2466789"/>
                  <a:pt x="108733" y="2486531"/>
                  <a:pt x="130628" y="2502952"/>
                </a:cubicBezTo>
                <a:cubicBezTo>
                  <a:pt x="176619" y="2537445"/>
                  <a:pt x="186367" y="2526112"/>
                  <a:pt x="232228" y="2546494"/>
                </a:cubicBezTo>
                <a:cubicBezTo>
                  <a:pt x="261886" y="2559675"/>
                  <a:pt x="289656" y="2576856"/>
                  <a:pt x="319314" y="2590037"/>
                </a:cubicBezTo>
                <a:cubicBezTo>
                  <a:pt x="333295" y="2596251"/>
                  <a:pt x="348966" y="2598141"/>
                  <a:pt x="362857" y="2604552"/>
                </a:cubicBezTo>
                <a:cubicBezTo>
                  <a:pt x="411970" y="2627220"/>
                  <a:pt x="461617" y="2649293"/>
                  <a:pt x="508000" y="2677123"/>
                </a:cubicBezTo>
                <a:cubicBezTo>
                  <a:pt x="532190" y="2691637"/>
                  <a:pt x="554378" y="2710189"/>
                  <a:pt x="580571" y="2720666"/>
                </a:cubicBezTo>
                <a:cubicBezTo>
                  <a:pt x="603476" y="2729828"/>
                  <a:pt x="628952" y="2730342"/>
                  <a:pt x="653143" y="2735180"/>
                </a:cubicBezTo>
                <a:cubicBezTo>
                  <a:pt x="670943" y="2749420"/>
                  <a:pt x="738450" y="2806863"/>
                  <a:pt x="769257" y="2822266"/>
                </a:cubicBezTo>
                <a:cubicBezTo>
                  <a:pt x="782941" y="2829108"/>
                  <a:pt x="798286" y="2831942"/>
                  <a:pt x="812800" y="2836780"/>
                </a:cubicBezTo>
                <a:cubicBezTo>
                  <a:pt x="822476" y="2851294"/>
                  <a:pt x="834956" y="2864290"/>
                  <a:pt x="841828" y="2880323"/>
                </a:cubicBezTo>
                <a:cubicBezTo>
                  <a:pt x="849686" y="2898658"/>
                  <a:pt x="849339" y="2919702"/>
                  <a:pt x="856343" y="2938380"/>
                </a:cubicBezTo>
                <a:cubicBezTo>
                  <a:pt x="863940" y="2958639"/>
                  <a:pt x="875695" y="2977085"/>
                  <a:pt x="885371" y="2996437"/>
                </a:cubicBezTo>
                <a:cubicBezTo>
                  <a:pt x="890209" y="3020628"/>
                  <a:pt x="894533" y="3044927"/>
                  <a:pt x="899885" y="3069009"/>
                </a:cubicBezTo>
                <a:cubicBezTo>
                  <a:pt x="904212" y="3088482"/>
                  <a:pt x="913028" y="3107165"/>
                  <a:pt x="914400" y="3127066"/>
                </a:cubicBezTo>
                <a:cubicBezTo>
                  <a:pt x="922729" y="3247828"/>
                  <a:pt x="907635" y="3370759"/>
                  <a:pt x="928914" y="3489923"/>
                </a:cubicBezTo>
                <a:cubicBezTo>
                  <a:pt x="933166" y="3513737"/>
                  <a:pt x="968604" y="3517723"/>
                  <a:pt x="986971" y="3533466"/>
                </a:cubicBezTo>
                <a:cubicBezTo>
                  <a:pt x="1047012" y="3584930"/>
                  <a:pt x="1009897" y="3569374"/>
                  <a:pt x="1074057" y="3606037"/>
                </a:cubicBezTo>
                <a:cubicBezTo>
                  <a:pt x="1092843" y="3616772"/>
                  <a:pt x="1111855" y="3627469"/>
                  <a:pt x="1132114" y="3635066"/>
                </a:cubicBezTo>
                <a:cubicBezTo>
                  <a:pt x="1187893" y="3655983"/>
                  <a:pt x="1268696" y="3656650"/>
                  <a:pt x="1320800" y="3664094"/>
                </a:cubicBezTo>
                <a:cubicBezTo>
                  <a:pt x="1345222" y="3667583"/>
                  <a:pt x="1369357" y="3672959"/>
                  <a:pt x="1393371" y="3678609"/>
                </a:cubicBezTo>
                <a:cubicBezTo>
                  <a:pt x="1451624" y="3692316"/>
                  <a:pt x="1510001" y="3705712"/>
                  <a:pt x="1567543" y="3722152"/>
                </a:cubicBezTo>
                <a:cubicBezTo>
                  <a:pt x="1601410" y="3731828"/>
                  <a:pt x="1634973" y="3742638"/>
                  <a:pt x="1669143" y="3751180"/>
                </a:cubicBezTo>
                <a:cubicBezTo>
                  <a:pt x="1693076" y="3757163"/>
                  <a:pt x="1717524" y="3760856"/>
                  <a:pt x="1741714" y="3765694"/>
                </a:cubicBezTo>
                <a:cubicBezTo>
                  <a:pt x="1751390" y="3780208"/>
                  <a:pt x="1759576" y="3795836"/>
                  <a:pt x="1770743" y="3809237"/>
                </a:cubicBezTo>
                <a:cubicBezTo>
                  <a:pt x="1882720" y="3943611"/>
                  <a:pt x="1948151" y="3862696"/>
                  <a:pt x="2206171" y="3881809"/>
                </a:cubicBezTo>
                <a:lnTo>
                  <a:pt x="2525485" y="3939866"/>
                </a:lnTo>
                <a:cubicBezTo>
                  <a:pt x="2593482" y="3953088"/>
                  <a:pt x="2728685" y="3983409"/>
                  <a:pt x="2728685" y="3983409"/>
                </a:cubicBezTo>
                <a:cubicBezTo>
                  <a:pt x="2830285" y="3973733"/>
                  <a:pt x="2933262" y="3973654"/>
                  <a:pt x="3033485" y="3954380"/>
                </a:cubicBezTo>
                <a:cubicBezTo>
                  <a:pt x="3071633" y="3947044"/>
                  <a:pt x="3150999" y="3871199"/>
                  <a:pt x="3178628" y="3852780"/>
                </a:cubicBezTo>
                <a:cubicBezTo>
                  <a:pt x="3196631" y="3840778"/>
                  <a:pt x="3218132" y="3834884"/>
                  <a:pt x="3236685" y="3823752"/>
                </a:cubicBezTo>
                <a:cubicBezTo>
                  <a:pt x="3291639" y="3790779"/>
                  <a:pt x="3365822" y="3738158"/>
                  <a:pt x="3410857" y="3693123"/>
                </a:cubicBezTo>
                <a:cubicBezTo>
                  <a:pt x="3423192" y="3680788"/>
                  <a:pt x="3430640" y="3664372"/>
                  <a:pt x="3439885" y="3649580"/>
                </a:cubicBezTo>
                <a:cubicBezTo>
                  <a:pt x="3454837" y="3625657"/>
                  <a:pt x="3468914" y="3601199"/>
                  <a:pt x="3483428" y="3577009"/>
                </a:cubicBezTo>
                <a:cubicBezTo>
                  <a:pt x="3488266" y="3557657"/>
                  <a:pt x="3491635" y="3537876"/>
                  <a:pt x="3497943" y="3518952"/>
                </a:cubicBezTo>
                <a:cubicBezTo>
                  <a:pt x="3506182" y="3494235"/>
                  <a:pt x="3519485" y="3471335"/>
                  <a:pt x="3526971" y="3446380"/>
                </a:cubicBezTo>
                <a:cubicBezTo>
                  <a:pt x="3534060" y="3422751"/>
                  <a:pt x="3536647" y="3397999"/>
                  <a:pt x="3541485" y="3373809"/>
                </a:cubicBezTo>
                <a:cubicBezTo>
                  <a:pt x="3531809" y="3252857"/>
                  <a:pt x="3524530" y="3131689"/>
                  <a:pt x="3512457" y="3010952"/>
                </a:cubicBezTo>
                <a:cubicBezTo>
                  <a:pt x="3493235" y="2818728"/>
                  <a:pt x="3432278" y="3043918"/>
                  <a:pt x="3526971" y="2633580"/>
                </a:cubicBezTo>
                <a:cubicBezTo>
                  <a:pt x="3533937" y="2603395"/>
                  <a:pt x="3561874" y="2581590"/>
                  <a:pt x="3585028" y="2561009"/>
                </a:cubicBezTo>
                <a:cubicBezTo>
                  <a:pt x="3606113" y="2542267"/>
                  <a:pt x="3632761" y="2530841"/>
                  <a:pt x="3657600" y="2517466"/>
                </a:cubicBezTo>
                <a:cubicBezTo>
                  <a:pt x="3782388" y="2450272"/>
                  <a:pt x="3780772" y="2448333"/>
                  <a:pt x="3933371" y="2430380"/>
                </a:cubicBezTo>
                <a:cubicBezTo>
                  <a:pt x="4044302" y="2417329"/>
                  <a:pt x="4267200" y="2401352"/>
                  <a:pt x="4267200" y="2401352"/>
                </a:cubicBezTo>
                <a:cubicBezTo>
                  <a:pt x="4730086" y="2298488"/>
                  <a:pt x="4525566" y="2323167"/>
                  <a:pt x="4876800" y="2299752"/>
                </a:cubicBezTo>
                <a:lnTo>
                  <a:pt x="4949371" y="2285237"/>
                </a:lnTo>
                <a:cubicBezTo>
                  <a:pt x="4978325" y="2279972"/>
                  <a:pt x="5010905" y="2285324"/>
                  <a:pt x="5036457" y="2270723"/>
                </a:cubicBezTo>
                <a:cubicBezTo>
                  <a:pt x="5049741" y="2263132"/>
                  <a:pt x="5041414" y="2239127"/>
                  <a:pt x="5050971" y="2227180"/>
                </a:cubicBezTo>
                <a:cubicBezTo>
                  <a:pt x="5061868" y="2213559"/>
                  <a:pt x="5080000" y="2207828"/>
                  <a:pt x="5094514" y="2198152"/>
                </a:cubicBezTo>
                <a:cubicBezTo>
                  <a:pt x="5103210" y="2163367"/>
                  <a:pt x="5124861" y="2083318"/>
                  <a:pt x="5123543" y="2053009"/>
                </a:cubicBezTo>
                <a:cubicBezTo>
                  <a:pt x="5119946" y="1970272"/>
                  <a:pt x="5111405" y="1887340"/>
                  <a:pt x="5094514" y="1806266"/>
                </a:cubicBezTo>
                <a:cubicBezTo>
                  <a:pt x="5084835" y="1759807"/>
                  <a:pt x="5035492" y="1674189"/>
                  <a:pt x="5007428" y="1632094"/>
                </a:cubicBezTo>
                <a:cubicBezTo>
                  <a:pt x="4994010" y="1611966"/>
                  <a:pt x="4977303" y="1594165"/>
                  <a:pt x="4963885" y="1574037"/>
                </a:cubicBezTo>
                <a:cubicBezTo>
                  <a:pt x="4938567" y="1536060"/>
                  <a:pt x="4922457" y="1491290"/>
                  <a:pt x="4891314" y="1457923"/>
                </a:cubicBezTo>
                <a:cubicBezTo>
                  <a:pt x="4853675" y="1417596"/>
                  <a:pt x="4799691" y="1395329"/>
                  <a:pt x="4760685" y="1356323"/>
                </a:cubicBezTo>
                <a:cubicBezTo>
                  <a:pt x="4746171" y="1341809"/>
                  <a:pt x="4732728" y="1326138"/>
                  <a:pt x="4717143" y="1312780"/>
                </a:cubicBezTo>
                <a:cubicBezTo>
                  <a:pt x="4651339" y="1256377"/>
                  <a:pt x="4615665" y="1254910"/>
                  <a:pt x="4557485" y="1167637"/>
                </a:cubicBezTo>
                <a:cubicBezTo>
                  <a:pt x="4547809" y="1153123"/>
                  <a:pt x="4537702" y="1138886"/>
                  <a:pt x="4528457" y="1124094"/>
                </a:cubicBezTo>
                <a:cubicBezTo>
                  <a:pt x="4513505" y="1100171"/>
                  <a:pt x="4502234" y="1073791"/>
                  <a:pt x="4484914" y="1051523"/>
                </a:cubicBezTo>
                <a:cubicBezTo>
                  <a:pt x="4468111" y="1029920"/>
                  <a:pt x="4445165" y="1013809"/>
                  <a:pt x="4426857" y="993466"/>
                </a:cubicBezTo>
                <a:cubicBezTo>
                  <a:pt x="4401579" y="965379"/>
                  <a:pt x="4378476" y="935409"/>
                  <a:pt x="4354285" y="906380"/>
                </a:cubicBezTo>
                <a:cubicBezTo>
                  <a:pt x="4319505" y="767259"/>
                  <a:pt x="4365395" y="939708"/>
                  <a:pt x="4310743" y="775752"/>
                </a:cubicBezTo>
                <a:cubicBezTo>
                  <a:pt x="4304435" y="756827"/>
                  <a:pt x="4301708" y="736875"/>
                  <a:pt x="4296228" y="717694"/>
                </a:cubicBezTo>
                <a:cubicBezTo>
                  <a:pt x="4292025" y="702984"/>
                  <a:pt x="4286552" y="688666"/>
                  <a:pt x="4281714" y="674152"/>
                </a:cubicBezTo>
                <a:cubicBezTo>
                  <a:pt x="4272038" y="582228"/>
                  <a:pt x="4264640" y="490035"/>
                  <a:pt x="4252685" y="398380"/>
                </a:cubicBezTo>
                <a:cubicBezTo>
                  <a:pt x="4250105" y="378600"/>
                  <a:pt x="4248743" y="357239"/>
                  <a:pt x="4238171" y="340323"/>
                </a:cubicBezTo>
                <a:cubicBezTo>
                  <a:pt x="4173599" y="237007"/>
                  <a:pt x="4189171" y="317331"/>
                  <a:pt x="4093028" y="253237"/>
                </a:cubicBezTo>
                <a:cubicBezTo>
                  <a:pt x="3824017" y="73901"/>
                  <a:pt x="4066926" y="224520"/>
                  <a:pt x="3236685" y="209694"/>
                </a:cubicBezTo>
                <a:lnTo>
                  <a:pt x="3106057" y="195180"/>
                </a:lnTo>
                <a:cubicBezTo>
                  <a:pt x="3067318" y="190623"/>
                  <a:pt x="3028899" y="182638"/>
                  <a:pt x="2989943" y="180666"/>
                </a:cubicBezTo>
                <a:lnTo>
                  <a:pt x="1959428" y="137123"/>
                </a:lnTo>
                <a:lnTo>
                  <a:pt x="1814285" y="122609"/>
                </a:lnTo>
                <a:cubicBezTo>
                  <a:pt x="1770715" y="118023"/>
                  <a:pt x="1727316" y="111732"/>
                  <a:pt x="1683657" y="108094"/>
                </a:cubicBezTo>
                <a:cubicBezTo>
                  <a:pt x="1611176" y="102054"/>
                  <a:pt x="1538514" y="98418"/>
                  <a:pt x="1465943" y="93580"/>
                </a:cubicBezTo>
                <a:cubicBezTo>
                  <a:pt x="1446590" y="88742"/>
                  <a:pt x="1427066" y="84546"/>
                  <a:pt x="1407885" y="79066"/>
                </a:cubicBezTo>
                <a:cubicBezTo>
                  <a:pt x="1393175" y="74863"/>
                  <a:pt x="1379278" y="67871"/>
                  <a:pt x="1364343" y="64552"/>
                </a:cubicBezTo>
                <a:cubicBezTo>
                  <a:pt x="1335615" y="58168"/>
                  <a:pt x="1305985" y="56421"/>
                  <a:pt x="1277257" y="50037"/>
                </a:cubicBezTo>
                <a:cubicBezTo>
                  <a:pt x="1262322" y="46718"/>
                  <a:pt x="1248425" y="39726"/>
                  <a:pt x="1233714" y="35523"/>
                </a:cubicBezTo>
                <a:cubicBezTo>
                  <a:pt x="1214534" y="30043"/>
                  <a:pt x="1195009" y="25847"/>
                  <a:pt x="1175657" y="21009"/>
                </a:cubicBezTo>
                <a:cubicBezTo>
                  <a:pt x="1054902" y="61260"/>
                  <a:pt x="1247339" y="0"/>
                  <a:pt x="1030514" y="50037"/>
                </a:cubicBezTo>
                <a:cubicBezTo>
                  <a:pt x="1000699" y="56917"/>
                  <a:pt x="972457" y="69390"/>
                  <a:pt x="943428" y="79066"/>
                </a:cubicBezTo>
                <a:cubicBezTo>
                  <a:pt x="943426" y="79067"/>
                  <a:pt x="856346" y="108093"/>
                  <a:pt x="856343" y="108094"/>
                </a:cubicBezTo>
                <a:lnTo>
                  <a:pt x="870857" y="137123"/>
                </a:lnTo>
                <a:close/>
              </a:path>
            </a:pathLst>
          </a:custGeom>
          <a:blipFill dpi="0" rotWithShape="1">
            <a:blip r:embed="rId3">
              <a:alphaModFix amt="94000"/>
            </a:blip>
            <a:srcRect/>
            <a:tile tx="0" ty="0" sx="100000" sy="100000" flip="none" algn="tl"/>
          </a:blipFill>
          <a:ln>
            <a:solidFill>
              <a:srgbClr val="FFE1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AU" sz="2400" i="1" dirty="0">
                <a:solidFill>
                  <a:srgbClr val="000000"/>
                </a:solidFill>
                <a:latin typeface="Tahoma" pitchFamily="34" charset="0"/>
                <a:ea typeface="Tahoma" pitchFamily="34" charset="0"/>
                <a:cs typeface="Tahoma" pitchFamily="34" charset="0"/>
              </a:rPr>
              <a:t>Dressing is </a:t>
            </a:r>
            <a:r>
              <a:rPr lang="en-AU" sz="2400" b="1" i="1" dirty="0">
                <a:solidFill>
                  <a:srgbClr val="000000"/>
                </a:solidFill>
                <a:latin typeface="Tahoma" pitchFamily="34" charset="0"/>
                <a:ea typeface="Tahoma" pitchFamily="34" charset="0"/>
                <a:cs typeface="Tahoma" pitchFamily="34" charset="0"/>
              </a:rPr>
              <a:t>SATURATED</a:t>
            </a:r>
          </a:p>
          <a:p>
            <a:pPr algn="ctr" eaLnBrk="1" hangingPunct="1">
              <a:defRPr/>
            </a:pPr>
            <a:endParaRPr lang="en-AU" sz="2400" i="1" dirty="0">
              <a:solidFill>
                <a:srgbClr val="000000"/>
              </a:solidFill>
              <a:latin typeface="Tahoma" pitchFamily="34" charset="0"/>
              <a:ea typeface="Tahoma" pitchFamily="34" charset="0"/>
              <a:cs typeface="Tahoma" pitchFamily="34" charset="0"/>
            </a:endParaRPr>
          </a:p>
          <a:p>
            <a:pPr algn="ctr" eaLnBrk="1" hangingPunct="1">
              <a:defRPr/>
            </a:pPr>
            <a:r>
              <a:rPr lang="en-AU" sz="2400" i="1" dirty="0">
                <a:solidFill>
                  <a:srgbClr val="000000"/>
                </a:solidFill>
                <a:latin typeface="Tahoma" pitchFamily="34" charset="0"/>
                <a:ea typeface="Tahoma" pitchFamily="34" charset="0"/>
                <a:cs typeface="Tahoma" pitchFamily="34" charset="0"/>
              </a:rPr>
              <a:t>Leaking onto clothes and beyond</a:t>
            </a:r>
            <a:r>
              <a:rPr lang="en-AU" sz="2400" i="1" dirty="0">
                <a:solidFill>
                  <a:srgbClr val="000000"/>
                </a:solidFill>
                <a:effectLst>
                  <a:outerShdw blurRad="38100" dist="38100" dir="2700000" algn="tl">
                    <a:srgbClr val="000000">
                      <a:alpha val="43137"/>
                    </a:srgbClr>
                  </a:outerShdw>
                </a:effectLst>
              </a:rPr>
              <a:t>.</a:t>
            </a:r>
          </a:p>
        </p:txBody>
      </p:sp>
      <p:sp>
        <p:nvSpPr>
          <p:cNvPr id="2" name="Footer Placeholder 1">
            <a:extLst>
              <a:ext uri="{FF2B5EF4-FFF2-40B4-BE49-F238E27FC236}">
                <a16:creationId xmlns:a16="http://schemas.microsoft.com/office/drawing/2014/main" id="{03668149-0C4B-BE46-AC8E-CDB91F6B2F27}"/>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68811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7">
            <a:extLst>
              <a:ext uri="{FF2B5EF4-FFF2-40B4-BE49-F238E27FC236}">
                <a16:creationId xmlns:a16="http://schemas.microsoft.com/office/drawing/2014/main" id="{3E8054E3-D37F-FA4E-BD71-F16007AD9454}"/>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38DB98FA-BFC2-0444-BA72-5A34A829B10D}" type="slidenum">
              <a:rPr lang="en-AU" altLang="en-US" smtClean="0">
                <a:solidFill>
                  <a:srgbClr val="045C75"/>
                </a:solidFill>
              </a:rPr>
              <a:pPr eaLnBrk="1" hangingPunct="1">
                <a:defRPr/>
              </a:pPr>
              <a:t>39</a:t>
            </a:fld>
            <a:endParaRPr lang="en-AU" altLang="en-US">
              <a:solidFill>
                <a:srgbClr val="045C75"/>
              </a:solidFill>
            </a:endParaRPr>
          </a:p>
        </p:txBody>
      </p:sp>
      <p:sp>
        <p:nvSpPr>
          <p:cNvPr id="78850" name="Title 1">
            <a:extLst>
              <a:ext uri="{FF2B5EF4-FFF2-40B4-BE49-F238E27FC236}">
                <a16:creationId xmlns:a16="http://schemas.microsoft.com/office/drawing/2014/main" id="{9C7D2265-0805-3C44-AB26-22D7ED53EA61}"/>
              </a:ext>
            </a:extLst>
          </p:cNvPr>
          <p:cNvSpPr>
            <a:spLocks noGrp="1"/>
          </p:cNvSpPr>
          <p:nvPr>
            <p:ph type="title"/>
          </p:nvPr>
        </p:nvSpPr>
        <p:spPr>
          <a:xfrm>
            <a:off x="1738314" y="704850"/>
            <a:ext cx="8472487" cy="1143000"/>
          </a:xfrm>
        </p:spPr>
        <p:txBody>
          <a:bodyPr/>
          <a:lstStyle/>
          <a:p>
            <a:pPr eaLnBrk="1" hangingPunct="1"/>
            <a:r>
              <a:rPr lang="en-AU" altLang="en-US" b="1" dirty="0"/>
              <a:t>Assessing the Current Dressing</a:t>
            </a:r>
          </a:p>
        </p:txBody>
      </p:sp>
      <p:sp>
        <p:nvSpPr>
          <p:cNvPr id="78851" name="Content Placeholder 3">
            <a:extLst>
              <a:ext uri="{FF2B5EF4-FFF2-40B4-BE49-F238E27FC236}">
                <a16:creationId xmlns:a16="http://schemas.microsoft.com/office/drawing/2014/main" id="{044C66CD-9837-F140-BE88-3CF0DB540413}"/>
              </a:ext>
            </a:extLst>
          </p:cNvPr>
          <p:cNvSpPr>
            <a:spLocks noGrp="1"/>
          </p:cNvSpPr>
          <p:nvPr>
            <p:ph idx="1"/>
          </p:nvPr>
        </p:nvSpPr>
        <p:spPr>
          <a:xfrm>
            <a:off x="1266826" y="2543175"/>
            <a:ext cx="8229600" cy="3609975"/>
          </a:xfrm>
        </p:spPr>
        <p:txBody>
          <a:bodyPr/>
          <a:lstStyle/>
          <a:p>
            <a:pPr eaLnBrk="1" hangingPunct="1"/>
            <a:r>
              <a:rPr lang="en-AU" altLang="en-US" dirty="0">
                <a:latin typeface="Tahoma" panose="020B0604030504040204" pitchFamily="34" charset="0"/>
                <a:cs typeface="Tahoma" panose="020B0604030504040204" pitchFamily="34" charset="0"/>
              </a:rPr>
              <a:t>Don’t let the dressing be discarded without seeing it.</a:t>
            </a:r>
          </a:p>
          <a:p>
            <a:pPr eaLnBrk="1" hangingPunct="1"/>
            <a:endParaRPr lang="en-AU" altLang="en-US" dirty="0">
              <a:latin typeface="Tahoma" panose="020B0604030504040204" pitchFamily="34" charset="0"/>
              <a:cs typeface="Tahoma" panose="020B0604030504040204" pitchFamily="34" charset="0"/>
            </a:endParaRPr>
          </a:p>
          <a:p>
            <a:pPr eaLnBrk="1" hangingPunct="1"/>
            <a:r>
              <a:rPr lang="en-AU" altLang="en-US" dirty="0">
                <a:latin typeface="Tahoma" panose="020B0604030504040204" pitchFamily="34" charset="0"/>
                <a:cs typeface="Tahoma" panose="020B0604030504040204" pitchFamily="34" charset="0"/>
              </a:rPr>
              <a:t>How can we assess or plan future management without this review?</a:t>
            </a:r>
          </a:p>
        </p:txBody>
      </p:sp>
      <p:pic>
        <p:nvPicPr>
          <p:cNvPr id="78854" name="Picture 2">
            <a:extLst>
              <a:ext uri="{FF2B5EF4-FFF2-40B4-BE49-F238E27FC236}">
                <a16:creationId xmlns:a16="http://schemas.microsoft.com/office/drawing/2014/main" id="{DFE95FF1-EFC0-7D40-8725-FA1B170F0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4938" y="1143000"/>
            <a:ext cx="135731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965A15DA-325E-454F-8F55-891E2D5B5C1A}"/>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789858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7">
            <a:extLst>
              <a:ext uri="{FF2B5EF4-FFF2-40B4-BE49-F238E27FC236}">
                <a16:creationId xmlns:a16="http://schemas.microsoft.com/office/drawing/2014/main" id="{7854FC92-F91C-ED44-A3D6-2B98984A977B}"/>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048F7154-CF82-CB44-AAFE-3044B14762AB}" type="slidenum">
              <a:rPr lang="en-AU" altLang="en-US" smtClean="0">
                <a:solidFill>
                  <a:srgbClr val="045C75"/>
                </a:solidFill>
              </a:rPr>
              <a:pPr eaLnBrk="1" hangingPunct="1">
                <a:defRPr/>
              </a:pPr>
              <a:t>40</a:t>
            </a:fld>
            <a:endParaRPr lang="en-AU" altLang="en-US">
              <a:solidFill>
                <a:srgbClr val="045C75"/>
              </a:solidFill>
            </a:endParaRPr>
          </a:p>
        </p:txBody>
      </p:sp>
      <p:pic>
        <p:nvPicPr>
          <p:cNvPr id="80898" name="Picture 2">
            <a:extLst>
              <a:ext uri="{FF2B5EF4-FFF2-40B4-BE49-F238E27FC236}">
                <a16:creationId xmlns:a16="http://schemas.microsoft.com/office/drawing/2014/main" id="{3C710345-D504-B04B-B2F7-774F8E119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500063"/>
            <a:ext cx="77978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F541F40-E6E7-2743-9FCB-B9DA53D82DEF}"/>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3858155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electronics, device&#10;&#10;Description automatically generated">
            <a:extLst>
              <a:ext uri="{FF2B5EF4-FFF2-40B4-BE49-F238E27FC236}">
                <a16:creationId xmlns:a16="http://schemas.microsoft.com/office/drawing/2014/main" id="{E682669F-03C6-4747-811D-42FEE1ECEA25}"/>
              </a:ext>
            </a:extLst>
          </p:cNvPr>
          <p:cNvPicPr>
            <a:picLocks noChangeAspect="1"/>
          </p:cNvPicPr>
          <p:nvPr/>
        </p:nvPicPr>
        <p:blipFill>
          <a:blip r:embed="rId3"/>
          <a:stretch>
            <a:fillRect/>
          </a:stretch>
        </p:blipFill>
        <p:spPr>
          <a:xfrm>
            <a:off x="3084612" y="643466"/>
            <a:ext cx="6022775" cy="5571067"/>
          </a:xfrm>
          <a:prstGeom prst="rect">
            <a:avLst/>
          </a:prstGeom>
        </p:spPr>
      </p:pic>
      <p:sp>
        <p:nvSpPr>
          <p:cNvPr id="6" name="TextBox 5">
            <a:extLst>
              <a:ext uri="{FF2B5EF4-FFF2-40B4-BE49-F238E27FC236}">
                <a16:creationId xmlns:a16="http://schemas.microsoft.com/office/drawing/2014/main" id="{71625F29-5E78-DE4E-9974-41CC57384F3C}"/>
              </a:ext>
            </a:extLst>
          </p:cNvPr>
          <p:cNvSpPr txBox="1"/>
          <p:nvPr/>
        </p:nvSpPr>
        <p:spPr>
          <a:xfrm>
            <a:off x="7666721" y="6356350"/>
            <a:ext cx="6022776" cy="400110"/>
          </a:xfrm>
          <a:prstGeom prst="rect">
            <a:avLst/>
          </a:prstGeom>
          <a:noFill/>
        </p:spPr>
        <p:txBody>
          <a:bodyPr wrap="square" rtlCol="0">
            <a:spAutoFit/>
          </a:bodyPr>
          <a:lstStyle/>
          <a:p>
            <a:r>
              <a:rPr lang="en-US" sz="1000" dirty="0"/>
              <a:t>World Union of Wound Healing Societies (WUWHS) Consensus  Document. </a:t>
            </a:r>
          </a:p>
          <a:p>
            <a:r>
              <a:rPr lang="en-US" sz="1000" dirty="0"/>
              <a:t>Wound exudate: effective assessment and management . Wounds International 2019</a:t>
            </a:r>
          </a:p>
        </p:txBody>
      </p:sp>
      <p:sp>
        <p:nvSpPr>
          <p:cNvPr id="2" name="Footer Placeholder 1">
            <a:extLst>
              <a:ext uri="{FF2B5EF4-FFF2-40B4-BE49-F238E27FC236}">
                <a16:creationId xmlns:a16="http://schemas.microsoft.com/office/drawing/2014/main" id="{83A439D8-0578-CD44-9B0C-1A5F63F63890}"/>
              </a:ext>
            </a:extLst>
          </p:cNvPr>
          <p:cNvSpPr>
            <a:spLocks noGrp="1"/>
          </p:cNvSpPr>
          <p:nvPr>
            <p:ph type="ftr" sz="quarter" idx="11"/>
          </p:nvPr>
        </p:nvSpPr>
        <p:spPr/>
        <p:txBody>
          <a:bodyPr/>
          <a:lstStyle/>
          <a:p>
            <a:r>
              <a:rPr lang="en-US" dirty="0"/>
              <a:t>© Wound Solutions Australia 2019</a:t>
            </a:r>
          </a:p>
        </p:txBody>
      </p:sp>
      <p:sp>
        <p:nvSpPr>
          <p:cNvPr id="3" name="Slide Number Placeholder 2">
            <a:extLst>
              <a:ext uri="{FF2B5EF4-FFF2-40B4-BE49-F238E27FC236}">
                <a16:creationId xmlns:a16="http://schemas.microsoft.com/office/drawing/2014/main" id="{B563D056-4ABE-8747-9C0B-2423237450BF}"/>
              </a:ext>
            </a:extLst>
          </p:cNvPr>
          <p:cNvSpPr>
            <a:spLocks noGrp="1"/>
          </p:cNvSpPr>
          <p:nvPr>
            <p:ph type="sldNum" sz="quarter" idx="12"/>
          </p:nvPr>
        </p:nvSpPr>
        <p:spPr/>
        <p:txBody>
          <a:bodyPr/>
          <a:lstStyle/>
          <a:p>
            <a:fld id="{BF0BED19-DE85-894D-86F6-B9536EB856AB}" type="slidenum">
              <a:rPr lang="en-US" smtClean="0"/>
              <a:t>5</a:t>
            </a:fld>
            <a:endParaRPr lang="en-US" dirty="0"/>
          </a:p>
        </p:txBody>
      </p:sp>
    </p:spTree>
    <p:extLst>
      <p:ext uri="{BB962C8B-B14F-4D97-AF65-F5344CB8AC3E}">
        <p14:creationId xmlns:p14="http://schemas.microsoft.com/office/powerpoint/2010/main" val="2390725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7">
            <a:extLst>
              <a:ext uri="{FF2B5EF4-FFF2-40B4-BE49-F238E27FC236}">
                <a16:creationId xmlns:a16="http://schemas.microsoft.com/office/drawing/2014/main" id="{AB02F1E2-446C-8E45-82F8-24923BC8B1D2}"/>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A3DE642D-8677-1542-86D2-B0F927CEAA4C}" type="slidenum">
              <a:rPr lang="en-AU" altLang="en-US" smtClean="0">
                <a:solidFill>
                  <a:srgbClr val="045C75"/>
                </a:solidFill>
              </a:rPr>
              <a:pPr eaLnBrk="1" hangingPunct="1">
                <a:defRPr/>
              </a:pPr>
              <a:t>41</a:t>
            </a:fld>
            <a:endParaRPr lang="en-AU" altLang="en-US">
              <a:solidFill>
                <a:srgbClr val="045C75"/>
              </a:solidFill>
            </a:endParaRPr>
          </a:p>
        </p:txBody>
      </p:sp>
      <p:sp>
        <p:nvSpPr>
          <p:cNvPr id="2" name="Title 1">
            <a:extLst>
              <a:ext uri="{FF2B5EF4-FFF2-40B4-BE49-F238E27FC236}">
                <a16:creationId xmlns:a16="http://schemas.microsoft.com/office/drawing/2014/main" id="{D9C40A08-70C0-FC46-A820-4EED0445165B}"/>
              </a:ext>
            </a:extLst>
          </p:cNvPr>
          <p:cNvSpPr>
            <a:spLocks noGrp="1"/>
          </p:cNvSpPr>
          <p:nvPr>
            <p:ph type="title"/>
          </p:nvPr>
        </p:nvSpPr>
        <p:spPr>
          <a:xfrm>
            <a:off x="1981200" y="609600"/>
            <a:ext cx="8229600" cy="762000"/>
          </a:xfrm>
        </p:spPr>
        <p:txBody>
          <a:bodyPr>
            <a:normAutofit fontScale="90000"/>
          </a:bodyPr>
          <a:lstStyle/>
          <a:p>
            <a:pPr eaLnBrk="1" hangingPunct="1">
              <a:defRPr/>
            </a:pPr>
            <a:r>
              <a:rPr lang="en-AU" sz="4500"/>
              <a:t>                         </a:t>
            </a:r>
            <a:r>
              <a:rPr lang="en-AU" sz="4800" b="1"/>
              <a:t>Before you 						Remove</a:t>
            </a:r>
          </a:p>
        </p:txBody>
      </p:sp>
      <p:pic>
        <p:nvPicPr>
          <p:cNvPr id="81923" name="Picture 3">
            <a:extLst>
              <a:ext uri="{FF2B5EF4-FFF2-40B4-BE49-F238E27FC236}">
                <a16:creationId xmlns:a16="http://schemas.microsoft.com/office/drawing/2014/main" id="{42A0B8B3-290F-534C-BC2E-EC897B792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457201"/>
            <a:ext cx="18335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B7C5C3CA-44BE-6C41-9D6F-19205071AFD8}"/>
              </a:ext>
            </a:extLst>
          </p:cNvPr>
          <p:cNvSpPr>
            <a:spLocks noGrp="1"/>
          </p:cNvSpPr>
          <p:nvPr>
            <p:ph idx="1"/>
          </p:nvPr>
        </p:nvSpPr>
        <p:spPr/>
        <p:txBody>
          <a:bodyPr>
            <a:normAutofit fontScale="47500" lnSpcReduction="20000"/>
          </a:bodyPr>
          <a:lstStyle/>
          <a:p>
            <a:pPr marL="274320" indent="-274320">
              <a:buClr>
                <a:schemeClr val="accent3"/>
              </a:buClr>
              <a:buFont typeface="Wingdings 2"/>
              <a:buChar char=""/>
              <a:defRPr/>
            </a:pPr>
            <a:r>
              <a:rPr lang="en-AU" sz="5900" dirty="0">
                <a:latin typeface="Tahoma" pitchFamily="34" charset="0"/>
                <a:ea typeface="Tahoma" pitchFamily="34" charset="0"/>
                <a:cs typeface="Tahoma" pitchFamily="34" charset="0"/>
              </a:rPr>
              <a:t>What method of attachment is used and was it suitable?</a:t>
            </a:r>
          </a:p>
          <a:p>
            <a:pPr marL="640080" lvl="1" indent="-246888">
              <a:buFont typeface="Wingdings 2"/>
              <a:buChar char=""/>
              <a:defRPr/>
            </a:pPr>
            <a:r>
              <a:rPr lang="en-AU" sz="5000" dirty="0">
                <a:latin typeface="Tahoma" pitchFamily="34" charset="0"/>
                <a:ea typeface="Tahoma" pitchFamily="34" charset="0"/>
                <a:cs typeface="Tahoma" pitchFamily="34" charset="0"/>
              </a:rPr>
              <a:t>Tape</a:t>
            </a:r>
          </a:p>
          <a:p>
            <a:pPr marL="640080" lvl="1" indent="-246888">
              <a:buFont typeface="Wingdings 2"/>
              <a:buChar char=""/>
              <a:defRPr/>
            </a:pPr>
            <a:r>
              <a:rPr lang="en-AU" sz="5000" dirty="0">
                <a:latin typeface="Tahoma" pitchFamily="34" charset="0"/>
                <a:ea typeface="Tahoma" pitchFamily="34" charset="0"/>
                <a:cs typeface="Tahoma" pitchFamily="34" charset="0"/>
              </a:rPr>
              <a:t>Crepe bandage	</a:t>
            </a:r>
          </a:p>
          <a:p>
            <a:pPr marL="640080" lvl="1" indent="-246888">
              <a:buFont typeface="Wingdings 2"/>
              <a:buChar char=""/>
              <a:defRPr/>
            </a:pPr>
            <a:r>
              <a:rPr lang="en-AU" sz="5000" dirty="0">
                <a:latin typeface="Tahoma" pitchFamily="34" charset="0"/>
                <a:ea typeface="Tahoma" pitchFamily="34" charset="0"/>
                <a:cs typeface="Tahoma" pitchFamily="34" charset="0"/>
              </a:rPr>
              <a:t>Retention stocking</a:t>
            </a:r>
          </a:p>
          <a:p>
            <a:pPr marL="640080" lvl="1" indent="-246888">
              <a:buFont typeface="Wingdings 2"/>
              <a:buChar char=""/>
              <a:defRPr/>
            </a:pPr>
            <a:r>
              <a:rPr lang="en-AU" sz="5000" dirty="0">
                <a:latin typeface="Tahoma" pitchFamily="34" charset="0"/>
                <a:ea typeface="Tahoma" pitchFamily="34" charset="0"/>
                <a:cs typeface="Tahoma" pitchFamily="34" charset="0"/>
              </a:rPr>
              <a:t>Compression bandage</a:t>
            </a:r>
          </a:p>
          <a:p>
            <a:pPr marL="640080" lvl="1" indent="-246888">
              <a:buFont typeface="Wingdings 2"/>
              <a:buChar char=""/>
              <a:defRPr/>
            </a:pPr>
            <a:r>
              <a:rPr lang="en-AU" sz="5000" dirty="0">
                <a:latin typeface="Tahoma" pitchFamily="34" charset="0"/>
                <a:ea typeface="Tahoma" pitchFamily="34" charset="0"/>
                <a:cs typeface="Tahoma" pitchFamily="34" charset="0"/>
              </a:rPr>
              <a:t>None</a:t>
            </a:r>
          </a:p>
          <a:p>
            <a:pPr marL="640080" lvl="1" indent="-246888">
              <a:buFont typeface="Wingdings 2"/>
              <a:buChar char=""/>
              <a:defRPr/>
            </a:pPr>
            <a:endParaRPr lang="en-AU" dirty="0">
              <a:latin typeface="Tahoma" pitchFamily="34" charset="0"/>
              <a:ea typeface="Tahoma" pitchFamily="34" charset="0"/>
              <a:cs typeface="Tahoma" pitchFamily="34" charset="0"/>
            </a:endParaRPr>
          </a:p>
          <a:p>
            <a:pPr marL="640080" lvl="1" indent="-246888">
              <a:buFont typeface="Wingdings 2"/>
              <a:buChar char=""/>
              <a:defRPr/>
            </a:pPr>
            <a:endParaRPr lang="en-AU" dirty="0">
              <a:latin typeface="Tahoma" pitchFamily="34" charset="0"/>
              <a:ea typeface="Tahoma" pitchFamily="34" charset="0"/>
              <a:cs typeface="Tahoma" pitchFamily="34" charset="0"/>
            </a:endParaRPr>
          </a:p>
          <a:p>
            <a:pPr marL="274320" indent="-274320">
              <a:buClr>
                <a:schemeClr val="accent3"/>
              </a:buClr>
              <a:buFont typeface="Wingdings 2"/>
              <a:buChar char=""/>
              <a:defRPr/>
            </a:pPr>
            <a:r>
              <a:rPr lang="en-AU" sz="6700" dirty="0">
                <a:latin typeface="Tahoma" pitchFamily="34" charset="0"/>
                <a:ea typeface="Tahoma" pitchFamily="34" charset="0"/>
                <a:cs typeface="Tahoma" pitchFamily="34" charset="0"/>
              </a:rPr>
              <a:t>What is the interaction between the dressing &amp; </a:t>
            </a:r>
            <a:r>
              <a:rPr lang="en-AU" sz="6700" dirty="0" err="1">
                <a:latin typeface="Tahoma" pitchFamily="34" charset="0"/>
                <a:ea typeface="Tahoma" pitchFamily="34" charset="0"/>
                <a:cs typeface="Tahoma" pitchFamily="34" charset="0"/>
              </a:rPr>
              <a:t>exudate</a:t>
            </a:r>
            <a:r>
              <a:rPr lang="en-AU" sz="6700" dirty="0">
                <a:latin typeface="Tahoma" pitchFamily="34" charset="0"/>
                <a:ea typeface="Tahoma" pitchFamily="34" charset="0"/>
                <a:cs typeface="Tahoma" pitchFamily="34" charset="0"/>
              </a:rPr>
              <a:t>?</a:t>
            </a:r>
          </a:p>
          <a:p>
            <a:pPr marL="640080" lvl="1" indent="-246888">
              <a:buFont typeface="Wingdings 2"/>
              <a:buChar char=""/>
              <a:defRPr/>
            </a:pPr>
            <a:r>
              <a:rPr lang="en-AU" sz="5000" dirty="0">
                <a:latin typeface="Tahoma" pitchFamily="34" charset="0"/>
                <a:ea typeface="Tahoma" pitchFamily="34" charset="0"/>
                <a:cs typeface="Tahoma" pitchFamily="34" charset="0"/>
              </a:rPr>
              <a:t>How wet is the wound?</a:t>
            </a:r>
          </a:p>
          <a:p>
            <a:pPr marL="640080" lvl="1" indent="-246888">
              <a:buFont typeface="Wingdings 2"/>
              <a:buChar char=""/>
              <a:defRPr/>
            </a:pPr>
            <a:r>
              <a:rPr lang="en-AU" sz="5000" dirty="0" err="1">
                <a:latin typeface="Tahoma" pitchFamily="34" charset="0"/>
                <a:ea typeface="Tahoma" pitchFamily="34" charset="0"/>
                <a:cs typeface="Tahoma" pitchFamily="34" charset="0"/>
              </a:rPr>
              <a:t>Exudate</a:t>
            </a:r>
            <a:r>
              <a:rPr lang="en-AU" sz="5000" dirty="0">
                <a:latin typeface="Tahoma" pitchFamily="34" charset="0"/>
                <a:ea typeface="Tahoma" pitchFamily="34" charset="0"/>
                <a:cs typeface="Tahoma" pitchFamily="34" charset="0"/>
              </a:rPr>
              <a:t> type</a:t>
            </a:r>
          </a:p>
          <a:p>
            <a:pPr marL="640080" lvl="1" indent="-246888">
              <a:buFont typeface="Wingdings 2"/>
              <a:buChar char=""/>
              <a:defRPr/>
            </a:pPr>
            <a:r>
              <a:rPr lang="en-AU" sz="5000" dirty="0">
                <a:latin typeface="Tahoma" pitchFamily="34" charset="0"/>
                <a:ea typeface="Tahoma" pitchFamily="34" charset="0"/>
                <a:cs typeface="Tahoma" pitchFamily="34" charset="0"/>
              </a:rPr>
              <a:t>Is the dressing coping?</a:t>
            </a:r>
          </a:p>
          <a:p>
            <a:pPr marL="274320" indent="-274320">
              <a:buClr>
                <a:schemeClr val="accent3"/>
              </a:buClr>
              <a:buFont typeface="Wingdings 2"/>
              <a:buChar char=""/>
              <a:defRPr/>
            </a:pPr>
            <a:endParaRPr lang="en-AU" dirty="0"/>
          </a:p>
        </p:txBody>
      </p:sp>
      <p:sp>
        <p:nvSpPr>
          <p:cNvPr id="3" name="Footer Placeholder 2">
            <a:extLst>
              <a:ext uri="{FF2B5EF4-FFF2-40B4-BE49-F238E27FC236}">
                <a16:creationId xmlns:a16="http://schemas.microsoft.com/office/drawing/2014/main" id="{3205072F-26CC-454C-BA96-1C30982CACAD}"/>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3438119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EAB96AA-8724-3949-A906-CCE8FC9F1DA0}"/>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6B3C0DE3-02CB-C24C-9FB5-61D272331A3E}" type="slidenum">
              <a:rPr lang="en-AU" altLang="en-US" smtClean="0">
                <a:solidFill>
                  <a:srgbClr val="045C75"/>
                </a:solidFill>
              </a:rPr>
              <a:pPr eaLnBrk="1" hangingPunct="1">
                <a:defRPr/>
              </a:pPr>
              <a:t>42</a:t>
            </a:fld>
            <a:endParaRPr lang="en-AU" altLang="en-US">
              <a:solidFill>
                <a:srgbClr val="045C75"/>
              </a:solidFill>
            </a:endParaRPr>
          </a:p>
        </p:txBody>
      </p:sp>
      <p:sp>
        <p:nvSpPr>
          <p:cNvPr id="83970" name="Title 1">
            <a:extLst>
              <a:ext uri="{FF2B5EF4-FFF2-40B4-BE49-F238E27FC236}">
                <a16:creationId xmlns:a16="http://schemas.microsoft.com/office/drawing/2014/main" id="{960E69E3-7EC8-6B4A-B813-5F0DE5F25BDF}"/>
              </a:ext>
            </a:extLst>
          </p:cNvPr>
          <p:cNvSpPr>
            <a:spLocks noGrp="1"/>
          </p:cNvSpPr>
          <p:nvPr>
            <p:ph type="title"/>
          </p:nvPr>
        </p:nvSpPr>
        <p:spPr>
          <a:xfrm>
            <a:off x="1981200" y="292101"/>
            <a:ext cx="8229600" cy="1065213"/>
          </a:xfrm>
        </p:spPr>
        <p:txBody>
          <a:bodyPr/>
          <a:lstStyle/>
          <a:p>
            <a:pPr eaLnBrk="1" hangingPunct="1"/>
            <a:r>
              <a:rPr lang="en-AU" altLang="en-US" b="1" dirty="0"/>
              <a:t>Dressing removal checklist</a:t>
            </a:r>
          </a:p>
        </p:txBody>
      </p:sp>
      <p:graphicFrame>
        <p:nvGraphicFramePr>
          <p:cNvPr id="4" name="Table Placeholder 3">
            <a:extLst>
              <a:ext uri="{FF2B5EF4-FFF2-40B4-BE49-F238E27FC236}">
                <a16:creationId xmlns:a16="http://schemas.microsoft.com/office/drawing/2014/main" id="{81BFA02F-7BED-2D43-9A59-53451386C65F}"/>
              </a:ext>
            </a:extLst>
          </p:cNvPr>
          <p:cNvGraphicFramePr>
            <a:graphicFrameLocks noGrp="1"/>
          </p:cNvGraphicFramePr>
          <p:nvPr>
            <p:ph type="tbl" idx="1"/>
            <p:extLst>
              <p:ext uri="{D42A27DB-BD31-4B8C-83A1-F6EECF244321}">
                <p14:modId xmlns:p14="http://schemas.microsoft.com/office/powerpoint/2010/main" val="3239054349"/>
              </p:ext>
            </p:extLst>
          </p:nvPr>
        </p:nvGraphicFramePr>
        <p:xfrm>
          <a:off x="1496291" y="1268411"/>
          <a:ext cx="8229600" cy="5214939"/>
        </p:xfrm>
        <a:graphic>
          <a:graphicData uri="http://schemas.openxmlformats.org/drawingml/2006/table">
            <a:tbl>
              <a:tblPr firstRow="1" bandRow="1">
                <a:tableStyleId>{5C22544A-7EE6-4342-B048-85BDC9FD1C3A}</a:tableStyleId>
              </a:tblPr>
              <a:tblGrid>
                <a:gridCol w="5257808">
                  <a:extLst>
                    <a:ext uri="{9D8B030D-6E8A-4147-A177-3AD203B41FA5}">
                      <a16:colId xmlns:a16="http://schemas.microsoft.com/office/drawing/2014/main" val="20000"/>
                    </a:ext>
                  </a:extLst>
                </a:gridCol>
                <a:gridCol w="2971792">
                  <a:extLst>
                    <a:ext uri="{9D8B030D-6E8A-4147-A177-3AD203B41FA5}">
                      <a16:colId xmlns:a16="http://schemas.microsoft.com/office/drawing/2014/main" val="20001"/>
                    </a:ext>
                  </a:extLst>
                </a:gridCol>
              </a:tblGrid>
              <a:tr h="458112">
                <a:tc>
                  <a:txBody>
                    <a:bodyPr/>
                    <a:lstStyle/>
                    <a:p>
                      <a:pPr algn="ctr"/>
                      <a:r>
                        <a:rPr lang="en-AU" sz="1800" dirty="0">
                          <a:latin typeface="Tahoma" pitchFamily="34" charset="0"/>
                          <a:ea typeface="Tahoma" pitchFamily="34" charset="0"/>
                          <a:cs typeface="Tahoma" pitchFamily="34" charset="0"/>
                        </a:rPr>
                        <a:t>ASSESSMENT</a:t>
                      </a:r>
                    </a:p>
                  </a:txBody>
                  <a:tcPr/>
                </a:tc>
                <a:tc>
                  <a:txBody>
                    <a:bodyPr/>
                    <a:lstStyle/>
                    <a:p>
                      <a:pPr algn="ctr"/>
                      <a:r>
                        <a:rPr lang="en-AU" sz="1800" dirty="0">
                          <a:latin typeface="Tahoma" pitchFamily="34" charset="0"/>
                          <a:ea typeface="Tahoma" pitchFamily="34" charset="0"/>
                          <a:cs typeface="Tahoma" pitchFamily="34" charset="0"/>
                        </a:rPr>
                        <a:t>YES/NO</a:t>
                      </a:r>
                    </a:p>
                  </a:txBody>
                  <a:tcPr/>
                </a:tc>
                <a:extLst>
                  <a:ext uri="{0D108BD9-81ED-4DB2-BD59-A6C34878D82A}">
                    <a16:rowId xmlns:a16="http://schemas.microsoft.com/office/drawing/2014/main" val="10000"/>
                  </a:ext>
                </a:extLst>
              </a:tr>
              <a:tr h="1468467">
                <a:tc>
                  <a:txBody>
                    <a:bodyPr/>
                    <a:lstStyle/>
                    <a:p>
                      <a:pPr>
                        <a:buFont typeface="Arial" pitchFamily="34" charset="0"/>
                        <a:buChar char="•"/>
                      </a:pPr>
                      <a:r>
                        <a:rPr lang="en-AU" sz="1800" dirty="0">
                          <a:latin typeface="Tahoma" pitchFamily="34" charset="0"/>
                          <a:ea typeface="Tahoma" pitchFamily="34" charset="0"/>
                          <a:cs typeface="Tahoma" pitchFamily="34" charset="0"/>
                        </a:rPr>
                        <a:t>Lifting</a:t>
                      </a:r>
                    </a:p>
                    <a:p>
                      <a:pPr>
                        <a:buFont typeface="Arial" pitchFamily="34" charset="0"/>
                        <a:buChar char="•"/>
                      </a:pPr>
                      <a:r>
                        <a:rPr lang="en-AU" sz="1800" dirty="0">
                          <a:latin typeface="Tahoma" pitchFamily="34" charset="0"/>
                          <a:ea typeface="Tahoma" pitchFamily="34" charset="0"/>
                          <a:cs typeface="Tahoma" pitchFamily="34" charset="0"/>
                        </a:rPr>
                        <a:t>Rolling</a:t>
                      </a:r>
                    </a:p>
                    <a:p>
                      <a:pPr>
                        <a:buFont typeface="Arial" pitchFamily="34" charset="0"/>
                        <a:buChar char="•"/>
                      </a:pPr>
                      <a:r>
                        <a:rPr lang="en-AU" sz="1800" dirty="0">
                          <a:latin typeface="Tahoma" pitchFamily="34" charset="0"/>
                          <a:ea typeface="Tahoma" pitchFamily="34" charset="0"/>
                          <a:cs typeface="Tahoma" pitchFamily="34" charset="0"/>
                        </a:rPr>
                        <a:t>Dislodged</a:t>
                      </a:r>
                    </a:p>
                    <a:p>
                      <a:pPr>
                        <a:buFont typeface="Arial" pitchFamily="34" charset="0"/>
                        <a:buChar char="•"/>
                      </a:pPr>
                      <a:r>
                        <a:rPr lang="en-AU" sz="1800" dirty="0">
                          <a:latin typeface="Tahoma" pitchFamily="34" charset="0"/>
                          <a:ea typeface="Tahoma" pitchFamily="34" charset="0"/>
                          <a:cs typeface="Tahoma" pitchFamily="34" charset="0"/>
                        </a:rPr>
                        <a:t>Scrunched</a:t>
                      </a:r>
                      <a:r>
                        <a:rPr lang="en-AU" sz="1800" baseline="0" dirty="0">
                          <a:latin typeface="Tahoma" pitchFamily="34" charset="0"/>
                          <a:ea typeface="Tahoma" pitchFamily="34" charset="0"/>
                          <a:cs typeface="Tahoma" pitchFamily="34" charset="0"/>
                        </a:rPr>
                        <a:t> up?</a:t>
                      </a:r>
                      <a:endParaRPr lang="en-AU" sz="1800" dirty="0">
                        <a:latin typeface="Tahoma" pitchFamily="34" charset="0"/>
                        <a:ea typeface="Tahoma" pitchFamily="34" charset="0"/>
                        <a:cs typeface="Tahoma" pitchFamily="34" charset="0"/>
                      </a:endParaRPr>
                    </a:p>
                  </a:txBody>
                  <a:tcPr>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endParaRPr lang="en-AU" sz="1800"/>
                    </a:p>
                  </a:txBody>
                  <a:tcPr/>
                </a:tc>
                <a:extLst>
                  <a:ext uri="{0D108BD9-81ED-4DB2-BD59-A6C34878D82A}">
                    <a16:rowId xmlns:a16="http://schemas.microsoft.com/office/drawing/2014/main" val="10001"/>
                  </a:ext>
                </a:extLst>
              </a:tr>
              <a:tr h="790712">
                <a:tc>
                  <a:txBody>
                    <a:bodyPr/>
                    <a:lstStyle/>
                    <a:p>
                      <a:pPr>
                        <a:buFont typeface="Arial" pitchFamily="34" charset="0"/>
                        <a:buChar char="•"/>
                      </a:pPr>
                      <a:r>
                        <a:rPr lang="en-AU" sz="1800" dirty="0">
                          <a:latin typeface="Tahoma" pitchFamily="34" charset="0"/>
                          <a:ea typeface="Tahoma" pitchFamily="34" charset="0"/>
                          <a:cs typeface="Tahoma" pitchFamily="34" charset="0"/>
                        </a:rPr>
                        <a:t>Saturated/Leaking/Strikethrough?</a:t>
                      </a:r>
                    </a:p>
                    <a:p>
                      <a:pPr>
                        <a:buFont typeface="Arial" pitchFamily="34" charset="0"/>
                        <a:buChar char="•"/>
                      </a:pPr>
                      <a:r>
                        <a:rPr lang="en-AU" sz="1800" dirty="0" err="1">
                          <a:latin typeface="Tahoma" pitchFamily="34" charset="0"/>
                          <a:ea typeface="Tahoma" pitchFamily="34" charset="0"/>
                          <a:cs typeface="Tahoma" pitchFamily="34" charset="0"/>
                        </a:rPr>
                        <a:t>Malodourus</a:t>
                      </a:r>
                      <a:endParaRPr lang="en-AU" sz="1800" dirty="0">
                        <a:latin typeface="Tahoma" pitchFamily="34" charset="0"/>
                        <a:ea typeface="Tahoma" pitchFamily="34" charset="0"/>
                        <a:cs typeface="Tahoma" pitchFamily="34" charset="0"/>
                      </a:endParaRPr>
                    </a:p>
                  </a:txBody>
                  <a:tcPr/>
                </a:tc>
                <a:tc>
                  <a:txBody>
                    <a:bodyPr/>
                    <a:lstStyle/>
                    <a:p>
                      <a:endParaRPr lang="en-AU" sz="1800"/>
                    </a:p>
                  </a:txBody>
                  <a:tcPr/>
                </a:tc>
                <a:extLst>
                  <a:ext uri="{0D108BD9-81ED-4DB2-BD59-A6C34878D82A}">
                    <a16:rowId xmlns:a16="http://schemas.microsoft.com/office/drawing/2014/main" val="10002"/>
                  </a:ext>
                </a:extLst>
              </a:tr>
              <a:tr h="790712">
                <a:tc>
                  <a:txBody>
                    <a:bodyPr/>
                    <a:lstStyle/>
                    <a:p>
                      <a:pPr>
                        <a:buFont typeface="Arial" pitchFamily="34" charset="0"/>
                        <a:buChar char="•"/>
                      </a:pPr>
                      <a:r>
                        <a:rPr lang="en-AU" sz="1800" dirty="0">
                          <a:latin typeface="Tahoma" pitchFamily="34" charset="0"/>
                          <a:ea typeface="Tahoma" pitchFamily="34" charset="0"/>
                          <a:cs typeface="Tahoma" pitchFamily="34" charset="0"/>
                        </a:rPr>
                        <a:t>Pain on removal</a:t>
                      </a:r>
                    </a:p>
                    <a:p>
                      <a:pPr>
                        <a:buFont typeface="Arial" pitchFamily="34" charset="0"/>
                        <a:buChar char="•"/>
                      </a:pPr>
                      <a:r>
                        <a:rPr lang="en-AU" sz="1800" dirty="0">
                          <a:latin typeface="Tahoma" pitchFamily="34" charset="0"/>
                          <a:ea typeface="Tahoma" pitchFamily="34" charset="0"/>
                          <a:cs typeface="Tahoma" pitchFamily="34" charset="0"/>
                        </a:rPr>
                        <a:t>Dressing adhered to wound bed?</a:t>
                      </a:r>
                    </a:p>
                  </a:txBody>
                  <a:tcPr>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endParaRPr lang="en-AU" sz="1800"/>
                    </a:p>
                  </a:txBody>
                  <a:tcPr/>
                </a:tc>
                <a:extLst>
                  <a:ext uri="{0D108BD9-81ED-4DB2-BD59-A6C34878D82A}">
                    <a16:rowId xmlns:a16="http://schemas.microsoft.com/office/drawing/2014/main" val="10003"/>
                  </a:ext>
                </a:extLst>
              </a:tr>
              <a:tr h="458112">
                <a:tc>
                  <a:txBody>
                    <a:bodyPr/>
                    <a:lstStyle/>
                    <a:p>
                      <a:pPr>
                        <a:buFont typeface="Arial" pitchFamily="34" charset="0"/>
                        <a:buChar char="•"/>
                      </a:pPr>
                      <a:r>
                        <a:rPr lang="en-AU" sz="1800" dirty="0">
                          <a:latin typeface="Tahoma" pitchFamily="34" charset="0"/>
                          <a:ea typeface="Tahoma" pitchFamily="34" charset="0"/>
                          <a:cs typeface="Tahoma" pitchFamily="34" charset="0"/>
                        </a:rPr>
                        <a:t>Wound bleeds when dressing removed?</a:t>
                      </a:r>
                    </a:p>
                  </a:txBody>
                  <a:tcPr/>
                </a:tc>
                <a:tc>
                  <a:txBody>
                    <a:bodyPr/>
                    <a:lstStyle/>
                    <a:p>
                      <a:endParaRPr lang="en-AU" sz="1800"/>
                    </a:p>
                  </a:txBody>
                  <a:tcPr/>
                </a:tc>
                <a:extLst>
                  <a:ext uri="{0D108BD9-81ED-4DB2-BD59-A6C34878D82A}">
                    <a16:rowId xmlns:a16="http://schemas.microsoft.com/office/drawing/2014/main" val="10004"/>
                  </a:ext>
                </a:extLst>
              </a:tr>
              <a:tr h="790712">
                <a:tc>
                  <a:txBody>
                    <a:bodyPr/>
                    <a:lstStyle/>
                    <a:p>
                      <a:pPr>
                        <a:buFont typeface="Arial" pitchFamily="34" charset="0"/>
                        <a:buChar char="•"/>
                      </a:pPr>
                      <a:r>
                        <a:rPr lang="en-AU" sz="1800" dirty="0">
                          <a:latin typeface="Tahoma" pitchFamily="34" charset="0"/>
                          <a:ea typeface="Tahoma" pitchFamily="34" charset="0"/>
                          <a:cs typeface="Tahoma" pitchFamily="34" charset="0"/>
                        </a:rPr>
                        <a:t>Skin damaged when dressing removed</a:t>
                      </a:r>
                    </a:p>
                    <a:p>
                      <a:pPr>
                        <a:buFont typeface="Arial" pitchFamily="34" charset="0"/>
                        <a:buChar char="•"/>
                      </a:pPr>
                      <a:r>
                        <a:rPr lang="en-AU" sz="1800" dirty="0">
                          <a:latin typeface="Tahoma" pitchFamily="34" charset="0"/>
                          <a:ea typeface="Tahoma" pitchFamily="34" charset="0"/>
                          <a:cs typeface="Tahoma" pitchFamily="34" charset="0"/>
                        </a:rPr>
                        <a:t>Damaged</a:t>
                      </a:r>
                      <a:r>
                        <a:rPr lang="en-AU" sz="1800" baseline="0" dirty="0">
                          <a:latin typeface="Tahoma" pitchFamily="34" charset="0"/>
                          <a:ea typeface="Tahoma" pitchFamily="34" charset="0"/>
                          <a:cs typeface="Tahoma" pitchFamily="34" charset="0"/>
                        </a:rPr>
                        <a:t> peri-wound area – </a:t>
                      </a:r>
                      <a:r>
                        <a:rPr lang="en-AU" sz="1800" baseline="0" dirty="0" err="1">
                          <a:latin typeface="Tahoma" pitchFamily="34" charset="0"/>
                          <a:ea typeface="Tahoma" pitchFamily="34" charset="0"/>
                          <a:cs typeface="Tahoma" pitchFamily="34" charset="0"/>
                        </a:rPr>
                        <a:t>eg</a:t>
                      </a:r>
                      <a:r>
                        <a:rPr lang="en-AU" sz="1800" baseline="0" dirty="0">
                          <a:latin typeface="Tahoma" pitchFamily="34" charset="0"/>
                          <a:ea typeface="Tahoma" pitchFamily="34" charset="0"/>
                          <a:cs typeface="Tahoma" pitchFamily="34" charset="0"/>
                        </a:rPr>
                        <a:t> maceration</a:t>
                      </a:r>
                      <a:endParaRPr lang="en-AU" sz="1800" dirty="0">
                        <a:latin typeface="Tahoma" pitchFamily="34" charset="0"/>
                        <a:ea typeface="Tahoma" pitchFamily="34" charset="0"/>
                        <a:cs typeface="Tahoma" pitchFamily="34" charset="0"/>
                      </a:endParaRPr>
                    </a:p>
                  </a:txBody>
                  <a:tcPr>
                    <a:gradFill>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endParaRPr lang="en-AU" sz="1800"/>
                    </a:p>
                  </a:txBody>
                  <a:tcPr/>
                </a:tc>
                <a:extLst>
                  <a:ext uri="{0D108BD9-81ED-4DB2-BD59-A6C34878D82A}">
                    <a16:rowId xmlns:a16="http://schemas.microsoft.com/office/drawing/2014/main" val="10005"/>
                  </a:ext>
                </a:extLst>
              </a:tr>
              <a:tr h="458112">
                <a:tc>
                  <a:txBody>
                    <a:bodyPr/>
                    <a:lstStyle/>
                    <a:p>
                      <a:pPr>
                        <a:buFont typeface="Arial" pitchFamily="34" charset="0"/>
                        <a:buChar char="•"/>
                      </a:pPr>
                      <a:r>
                        <a:rPr lang="en-AU" sz="1800" dirty="0">
                          <a:latin typeface="Tahoma" pitchFamily="34" charset="0"/>
                          <a:ea typeface="Tahoma" pitchFamily="34" charset="0"/>
                          <a:cs typeface="Tahoma" pitchFamily="34" charset="0"/>
                        </a:rPr>
                        <a:t>Dressing change required BEFORE planned date?</a:t>
                      </a:r>
                    </a:p>
                  </a:txBody>
                  <a:tcPr/>
                </a:tc>
                <a:tc>
                  <a:txBody>
                    <a:bodyPr/>
                    <a:lstStyle/>
                    <a:p>
                      <a:endParaRPr lang="en-AU" sz="1800" dirty="0"/>
                    </a:p>
                  </a:txBody>
                  <a:tcPr/>
                </a:tc>
                <a:extLst>
                  <a:ext uri="{0D108BD9-81ED-4DB2-BD59-A6C34878D82A}">
                    <a16:rowId xmlns:a16="http://schemas.microsoft.com/office/drawing/2014/main" val="10006"/>
                  </a:ext>
                </a:extLst>
              </a:tr>
            </a:tbl>
          </a:graphicData>
        </a:graphic>
      </p:graphicFrame>
      <p:sp>
        <p:nvSpPr>
          <p:cNvPr id="2" name="Footer Placeholder 1">
            <a:extLst>
              <a:ext uri="{FF2B5EF4-FFF2-40B4-BE49-F238E27FC236}">
                <a16:creationId xmlns:a16="http://schemas.microsoft.com/office/drawing/2014/main" id="{6812BE60-712B-0945-8423-5DC430CE1190}"/>
              </a:ext>
            </a:extLst>
          </p:cNvPr>
          <p:cNvSpPr>
            <a:spLocks noGrp="1"/>
          </p:cNvSpPr>
          <p:nvPr>
            <p:ph type="ftr" sz="quarter" idx="11"/>
          </p:nvPr>
        </p:nvSpPr>
        <p:spPr/>
        <p:txBody>
          <a:bodyPr/>
          <a:lstStyle/>
          <a:p>
            <a:pPr>
              <a:defRPr/>
            </a:pPr>
            <a:r>
              <a:rPr lang="en-AU"/>
              <a:t>© Wound Solutions Australia 2019</a:t>
            </a:r>
          </a:p>
        </p:txBody>
      </p:sp>
    </p:spTree>
    <p:extLst>
      <p:ext uri="{BB962C8B-B14F-4D97-AF65-F5344CB8AC3E}">
        <p14:creationId xmlns:p14="http://schemas.microsoft.com/office/powerpoint/2010/main" val="3473368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7">
            <a:extLst>
              <a:ext uri="{FF2B5EF4-FFF2-40B4-BE49-F238E27FC236}">
                <a16:creationId xmlns:a16="http://schemas.microsoft.com/office/drawing/2014/main" id="{29B8673A-8F49-9E4A-90BF-F6E19ABF1525}"/>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3406891E-28C9-2C4C-9DEC-77EEC23A5F11}" type="slidenum">
              <a:rPr lang="en-AU" altLang="en-US" smtClean="0">
                <a:solidFill>
                  <a:srgbClr val="045C75"/>
                </a:solidFill>
              </a:rPr>
              <a:pPr eaLnBrk="1" hangingPunct="1">
                <a:defRPr/>
              </a:pPr>
              <a:t>43</a:t>
            </a:fld>
            <a:endParaRPr lang="en-AU" altLang="en-US">
              <a:solidFill>
                <a:srgbClr val="045C75"/>
              </a:solidFill>
            </a:endParaRPr>
          </a:p>
        </p:txBody>
      </p:sp>
      <p:sp>
        <p:nvSpPr>
          <p:cNvPr id="2" name="Title 1">
            <a:extLst>
              <a:ext uri="{FF2B5EF4-FFF2-40B4-BE49-F238E27FC236}">
                <a16:creationId xmlns:a16="http://schemas.microsoft.com/office/drawing/2014/main" id="{275CA55E-46A7-8A47-9F97-DDECAB2627BB}"/>
              </a:ext>
            </a:extLst>
          </p:cNvPr>
          <p:cNvSpPr>
            <a:spLocks noGrp="1"/>
          </p:cNvSpPr>
          <p:nvPr>
            <p:ph type="title"/>
          </p:nvPr>
        </p:nvSpPr>
        <p:spPr/>
        <p:txBody>
          <a:bodyPr>
            <a:normAutofit/>
          </a:bodyPr>
          <a:lstStyle/>
          <a:p>
            <a:pPr>
              <a:defRPr/>
            </a:pPr>
            <a:r>
              <a:rPr lang="en-AU" b="1" dirty="0"/>
              <a:t>Choosing the right dressing – mode of action</a:t>
            </a:r>
          </a:p>
        </p:txBody>
      </p:sp>
      <p:graphicFrame>
        <p:nvGraphicFramePr>
          <p:cNvPr id="4" name="Content Placeholder 3">
            <a:extLst>
              <a:ext uri="{FF2B5EF4-FFF2-40B4-BE49-F238E27FC236}">
                <a16:creationId xmlns:a16="http://schemas.microsoft.com/office/drawing/2014/main" id="{D966A4BF-DB46-6149-A088-3C6A12653783}"/>
              </a:ext>
            </a:extLst>
          </p:cNvPr>
          <p:cNvGraphicFramePr>
            <a:graphicFrameLocks noGrp="1"/>
          </p:cNvGraphicFramePr>
          <p:nvPr>
            <p:ph idx="1"/>
            <p:extLst>
              <p:ext uri="{D42A27DB-BD31-4B8C-83A1-F6EECF244321}">
                <p14:modId xmlns:p14="http://schemas.microsoft.com/office/powerpoint/2010/main" val="1402774308"/>
              </p:ext>
            </p:extLst>
          </p:nvPr>
        </p:nvGraphicFramePr>
        <p:xfrm>
          <a:off x="1981200" y="1935480"/>
          <a:ext cx="8229600"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A9CE4EF-5FBA-7B45-A910-0C1D44080795}"/>
              </a:ext>
            </a:extLst>
          </p:cNvPr>
          <p:cNvSpPr txBox="1"/>
          <p:nvPr/>
        </p:nvSpPr>
        <p:spPr>
          <a:xfrm>
            <a:off x="8382000" y="6357939"/>
            <a:ext cx="2071688" cy="369887"/>
          </a:xfrm>
          <a:prstGeom prst="rect">
            <a:avLst/>
          </a:prstGeom>
          <a:noFill/>
        </p:spPr>
        <p:txBody>
          <a:bodyPr>
            <a:spAutoFit/>
          </a:bodyPr>
          <a:lstStyle/>
          <a:p>
            <a:pPr algn="ctr" eaLnBrk="1" hangingPunct="1">
              <a:defRPr/>
            </a:pPr>
            <a:r>
              <a:rPr lang="en-AU" dirty="0">
                <a:effectLst>
                  <a:outerShdw blurRad="38100" dist="38100" dir="2700000" algn="tl">
                    <a:srgbClr val="000000">
                      <a:alpha val="43137"/>
                    </a:srgbClr>
                  </a:outerShdw>
                </a:effectLst>
              </a:rPr>
              <a:t>WUWHS 2006</a:t>
            </a:r>
          </a:p>
        </p:txBody>
      </p:sp>
      <p:sp>
        <p:nvSpPr>
          <p:cNvPr id="3" name="Footer Placeholder 2">
            <a:extLst>
              <a:ext uri="{FF2B5EF4-FFF2-40B4-BE49-F238E27FC236}">
                <a16:creationId xmlns:a16="http://schemas.microsoft.com/office/drawing/2014/main" id="{03007900-1A68-994C-8EEC-0B030BC49F9F}"/>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2565201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7">
            <a:extLst>
              <a:ext uri="{FF2B5EF4-FFF2-40B4-BE49-F238E27FC236}">
                <a16:creationId xmlns:a16="http://schemas.microsoft.com/office/drawing/2014/main" id="{4EB56EBC-60E7-1C4C-9219-DE51A173EAA7}"/>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8935B872-383A-2B40-B419-97BEBA03D068}" type="slidenum">
              <a:rPr lang="en-AU" altLang="en-US" smtClean="0">
                <a:solidFill>
                  <a:srgbClr val="045C75"/>
                </a:solidFill>
              </a:rPr>
              <a:pPr eaLnBrk="1" hangingPunct="1">
                <a:defRPr/>
              </a:pPr>
              <a:t>44</a:t>
            </a:fld>
            <a:endParaRPr lang="en-AU" altLang="en-US">
              <a:solidFill>
                <a:srgbClr val="045C75"/>
              </a:solidFill>
            </a:endParaRPr>
          </a:p>
        </p:txBody>
      </p:sp>
      <p:pic>
        <p:nvPicPr>
          <p:cNvPr id="91139" name="Picture 10" descr="ProductsWound">
            <a:extLst>
              <a:ext uri="{FF2B5EF4-FFF2-40B4-BE49-F238E27FC236}">
                <a16:creationId xmlns:a16="http://schemas.microsoft.com/office/drawing/2014/main" id="{B82F6276-C796-1B4D-9036-A555668EE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016" y="2485499"/>
            <a:ext cx="20510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12" descr="ProductPhoto">
            <a:hlinkClick r:id="rId4"/>
            <a:extLst>
              <a:ext uri="{FF2B5EF4-FFF2-40B4-BE49-F238E27FC236}">
                <a16:creationId xmlns:a16="http://schemas.microsoft.com/office/drawing/2014/main" id="{1367B910-6F34-C445-8E00-629319A7F0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2349500"/>
            <a:ext cx="18732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6" descr="Sacs%20Eakin%20Pour%20Fistules%20et%20Plaies">
            <a:extLst>
              <a:ext uri="{FF2B5EF4-FFF2-40B4-BE49-F238E27FC236}">
                <a16:creationId xmlns:a16="http://schemas.microsoft.com/office/drawing/2014/main" id="{2F0E29D1-EF87-5B44-9342-25972A1764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548" y="4447064"/>
            <a:ext cx="25558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20" descr="NR19330">
            <a:extLst>
              <a:ext uri="{FF2B5EF4-FFF2-40B4-BE49-F238E27FC236}">
                <a16:creationId xmlns:a16="http://schemas.microsoft.com/office/drawing/2014/main" id="{B60197D5-7FE2-2D4E-8C93-BD9E132CB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7024" y="210788"/>
            <a:ext cx="204923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Picture 26" descr="vxc_sm">
            <a:extLst>
              <a:ext uri="{FF2B5EF4-FFF2-40B4-BE49-F238E27FC236}">
                <a16:creationId xmlns:a16="http://schemas.microsoft.com/office/drawing/2014/main" id="{3F677846-3D0C-B943-A11E-1302767933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9423" y="4365625"/>
            <a:ext cx="248443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8" name="Picture 28" descr="allevyn">
            <a:extLst>
              <a:ext uri="{FF2B5EF4-FFF2-40B4-BE49-F238E27FC236}">
                <a16:creationId xmlns:a16="http://schemas.microsoft.com/office/drawing/2014/main" id="{47502258-AC83-F648-A5E9-2FA6BF203E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7192" y="2517754"/>
            <a:ext cx="1477168" cy="186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Picture 35" descr="KCI_VAC">
            <a:extLst>
              <a:ext uri="{FF2B5EF4-FFF2-40B4-BE49-F238E27FC236}">
                <a16:creationId xmlns:a16="http://schemas.microsoft.com/office/drawing/2014/main" id="{FB505954-91F0-EE46-BEE0-1B9834842D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3860" y="210788"/>
            <a:ext cx="1989170" cy="203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83BFF72-0149-894E-9BE1-71FCB34960E9}"/>
              </a:ext>
            </a:extLst>
          </p:cNvPr>
          <p:cNvPicPr>
            <a:picLocks noChangeAspect="1"/>
          </p:cNvPicPr>
          <p:nvPr/>
        </p:nvPicPr>
        <p:blipFill>
          <a:blip r:embed="rId11"/>
          <a:stretch>
            <a:fillRect/>
          </a:stretch>
        </p:blipFill>
        <p:spPr>
          <a:xfrm>
            <a:off x="3606008" y="2768601"/>
            <a:ext cx="1524000" cy="1320800"/>
          </a:xfrm>
          <a:prstGeom prst="rect">
            <a:avLst/>
          </a:prstGeom>
        </p:spPr>
      </p:pic>
      <p:pic>
        <p:nvPicPr>
          <p:cNvPr id="3" name="Picture 2">
            <a:extLst>
              <a:ext uri="{FF2B5EF4-FFF2-40B4-BE49-F238E27FC236}">
                <a16:creationId xmlns:a16="http://schemas.microsoft.com/office/drawing/2014/main" id="{1B656618-C552-7D4C-B2BC-6071055D2334}"/>
              </a:ext>
            </a:extLst>
          </p:cNvPr>
          <p:cNvPicPr>
            <a:picLocks noChangeAspect="1"/>
          </p:cNvPicPr>
          <p:nvPr/>
        </p:nvPicPr>
        <p:blipFill>
          <a:blip r:embed="rId12"/>
          <a:stretch>
            <a:fillRect/>
          </a:stretch>
        </p:blipFill>
        <p:spPr>
          <a:xfrm>
            <a:off x="6375003" y="4756812"/>
            <a:ext cx="2332035" cy="1933883"/>
          </a:xfrm>
          <a:prstGeom prst="rect">
            <a:avLst/>
          </a:prstGeom>
        </p:spPr>
      </p:pic>
      <p:pic>
        <p:nvPicPr>
          <p:cNvPr id="4" name="Picture 3">
            <a:extLst>
              <a:ext uri="{FF2B5EF4-FFF2-40B4-BE49-F238E27FC236}">
                <a16:creationId xmlns:a16="http://schemas.microsoft.com/office/drawing/2014/main" id="{74673068-97DE-E843-AA6D-3774CF76F2B1}"/>
              </a:ext>
            </a:extLst>
          </p:cNvPr>
          <p:cNvPicPr>
            <a:picLocks noChangeAspect="1"/>
          </p:cNvPicPr>
          <p:nvPr/>
        </p:nvPicPr>
        <p:blipFill>
          <a:blip r:embed="rId13"/>
          <a:stretch>
            <a:fillRect/>
          </a:stretch>
        </p:blipFill>
        <p:spPr>
          <a:xfrm>
            <a:off x="9175016" y="4593591"/>
            <a:ext cx="2090222" cy="2127884"/>
          </a:xfrm>
          <a:prstGeom prst="rect">
            <a:avLst/>
          </a:prstGeom>
        </p:spPr>
      </p:pic>
      <p:pic>
        <p:nvPicPr>
          <p:cNvPr id="5" name="Picture 4">
            <a:extLst>
              <a:ext uri="{FF2B5EF4-FFF2-40B4-BE49-F238E27FC236}">
                <a16:creationId xmlns:a16="http://schemas.microsoft.com/office/drawing/2014/main" id="{DB51EB23-7402-AD4A-978B-697396406AF5}"/>
              </a:ext>
            </a:extLst>
          </p:cNvPr>
          <p:cNvPicPr>
            <a:picLocks noChangeAspect="1"/>
          </p:cNvPicPr>
          <p:nvPr/>
        </p:nvPicPr>
        <p:blipFill>
          <a:blip r:embed="rId14"/>
          <a:stretch>
            <a:fillRect/>
          </a:stretch>
        </p:blipFill>
        <p:spPr>
          <a:xfrm>
            <a:off x="9835720" y="264787"/>
            <a:ext cx="1888656" cy="1855228"/>
          </a:xfrm>
          <a:prstGeom prst="rect">
            <a:avLst/>
          </a:prstGeom>
        </p:spPr>
      </p:pic>
      <p:pic>
        <p:nvPicPr>
          <p:cNvPr id="6" name="Picture 5">
            <a:extLst>
              <a:ext uri="{FF2B5EF4-FFF2-40B4-BE49-F238E27FC236}">
                <a16:creationId xmlns:a16="http://schemas.microsoft.com/office/drawing/2014/main" id="{29191487-49E9-0645-961F-BF9900834A5A}"/>
              </a:ext>
            </a:extLst>
          </p:cNvPr>
          <p:cNvPicPr>
            <a:picLocks noChangeAspect="1"/>
          </p:cNvPicPr>
          <p:nvPr/>
        </p:nvPicPr>
        <p:blipFill>
          <a:blip r:embed="rId15"/>
          <a:stretch>
            <a:fillRect/>
          </a:stretch>
        </p:blipFill>
        <p:spPr>
          <a:xfrm>
            <a:off x="8210120" y="484632"/>
            <a:ext cx="1625600" cy="1655913"/>
          </a:xfrm>
          <a:prstGeom prst="rect">
            <a:avLst/>
          </a:prstGeom>
        </p:spPr>
      </p:pic>
      <p:pic>
        <p:nvPicPr>
          <p:cNvPr id="8" name="Picture 7">
            <a:extLst>
              <a:ext uri="{FF2B5EF4-FFF2-40B4-BE49-F238E27FC236}">
                <a16:creationId xmlns:a16="http://schemas.microsoft.com/office/drawing/2014/main" id="{4ABCEEF9-C95A-8440-B637-BB5CA4AB0F55}"/>
              </a:ext>
            </a:extLst>
          </p:cNvPr>
          <p:cNvPicPr>
            <a:picLocks noChangeAspect="1"/>
          </p:cNvPicPr>
          <p:nvPr/>
        </p:nvPicPr>
        <p:blipFill>
          <a:blip r:embed="rId16"/>
          <a:stretch>
            <a:fillRect/>
          </a:stretch>
        </p:blipFill>
        <p:spPr>
          <a:xfrm>
            <a:off x="1200150" y="210788"/>
            <a:ext cx="2087563" cy="2087563"/>
          </a:xfrm>
          <a:prstGeom prst="rect">
            <a:avLst/>
          </a:prstGeom>
        </p:spPr>
      </p:pic>
      <p:pic>
        <p:nvPicPr>
          <p:cNvPr id="10" name="Picture 9">
            <a:extLst>
              <a:ext uri="{FF2B5EF4-FFF2-40B4-BE49-F238E27FC236}">
                <a16:creationId xmlns:a16="http://schemas.microsoft.com/office/drawing/2014/main" id="{AA60983D-5748-6D40-8645-7A4F41CA265B}"/>
              </a:ext>
            </a:extLst>
          </p:cNvPr>
          <p:cNvPicPr>
            <a:picLocks noChangeAspect="1"/>
          </p:cNvPicPr>
          <p:nvPr/>
        </p:nvPicPr>
        <p:blipFill>
          <a:blip r:embed="rId17"/>
          <a:stretch>
            <a:fillRect/>
          </a:stretch>
        </p:blipFill>
        <p:spPr>
          <a:xfrm>
            <a:off x="6910445" y="2467046"/>
            <a:ext cx="2064203" cy="2064203"/>
          </a:xfrm>
          <a:prstGeom prst="rect">
            <a:avLst/>
          </a:prstGeom>
        </p:spPr>
      </p:pic>
      <p:sp>
        <p:nvSpPr>
          <p:cNvPr id="11" name="Footer Placeholder 10">
            <a:extLst>
              <a:ext uri="{FF2B5EF4-FFF2-40B4-BE49-F238E27FC236}">
                <a16:creationId xmlns:a16="http://schemas.microsoft.com/office/drawing/2014/main" id="{0719DCD9-6206-1046-B805-D15CAE0CA2DE}"/>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1981716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5">
            <a:extLst>
              <a:ext uri="{FF2B5EF4-FFF2-40B4-BE49-F238E27FC236}">
                <a16:creationId xmlns:a16="http://schemas.microsoft.com/office/drawing/2014/main" id="{1C90EB80-1086-6141-B284-D13EAA0CA0FC}"/>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C8F30345-5D4D-A64C-AAA0-5BE508168627}" type="slidenum">
              <a:rPr lang="en-AU" altLang="en-US" smtClean="0">
                <a:solidFill>
                  <a:srgbClr val="045C75"/>
                </a:solidFill>
              </a:rPr>
              <a:pPr eaLnBrk="1" hangingPunct="1">
                <a:defRPr/>
              </a:pPr>
              <a:t>45</a:t>
            </a:fld>
            <a:endParaRPr lang="en-AU" altLang="en-US">
              <a:solidFill>
                <a:srgbClr val="045C75"/>
              </a:solidFill>
            </a:endParaRPr>
          </a:p>
        </p:txBody>
      </p:sp>
      <p:sp>
        <p:nvSpPr>
          <p:cNvPr id="93186" name="Rectangle 2">
            <a:extLst>
              <a:ext uri="{FF2B5EF4-FFF2-40B4-BE49-F238E27FC236}">
                <a16:creationId xmlns:a16="http://schemas.microsoft.com/office/drawing/2014/main" id="{DC3EE0C1-F365-F340-9B16-6F8B1DE04029}"/>
              </a:ext>
            </a:extLst>
          </p:cNvPr>
          <p:cNvSpPr>
            <a:spLocks noGrp="1"/>
          </p:cNvSpPr>
          <p:nvPr>
            <p:ph type="title"/>
          </p:nvPr>
        </p:nvSpPr>
        <p:spPr>
          <a:xfrm>
            <a:off x="1931235" y="394978"/>
            <a:ext cx="8229600" cy="819150"/>
          </a:xfrm>
        </p:spPr>
        <p:txBody>
          <a:bodyPr>
            <a:normAutofit fontScale="90000"/>
          </a:bodyPr>
          <a:lstStyle/>
          <a:p>
            <a:r>
              <a:rPr lang="en-AU" altLang="en-US" dirty="0">
                <a:latin typeface="Tahoma" panose="020B0604030504040204" pitchFamily="34" charset="0"/>
              </a:rPr>
              <a:t>Dressing Materials – fluid handling</a:t>
            </a:r>
          </a:p>
        </p:txBody>
      </p:sp>
      <p:graphicFrame>
        <p:nvGraphicFramePr>
          <p:cNvPr id="59462" name="Group 70">
            <a:extLst>
              <a:ext uri="{FF2B5EF4-FFF2-40B4-BE49-F238E27FC236}">
                <a16:creationId xmlns:a16="http://schemas.microsoft.com/office/drawing/2014/main" id="{298FD5DF-9758-6C4F-AA8F-123C5C219D5E}"/>
              </a:ext>
            </a:extLst>
          </p:cNvPr>
          <p:cNvGraphicFramePr>
            <a:graphicFrameLocks noGrp="1"/>
          </p:cNvGraphicFramePr>
          <p:nvPr>
            <p:ph type="tbl" idx="1"/>
            <p:extLst>
              <p:ext uri="{D42A27DB-BD31-4B8C-83A1-F6EECF244321}">
                <p14:modId xmlns:p14="http://schemas.microsoft.com/office/powerpoint/2010/main" val="1221138969"/>
              </p:ext>
            </p:extLst>
          </p:nvPr>
        </p:nvGraphicFramePr>
        <p:xfrm>
          <a:off x="808382" y="1258957"/>
          <a:ext cx="10959548" cy="5464424"/>
        </p:xfrm>
        <a:graphic>
          <a:graphicData uri="http://schemas.openxmlformats.org/drawingml/2006/table">
            <a:tbl>
              <a:tblPr/>
              <a:tblGrid>
                <a:gridCol w="2192333">
                  <a:extLst>
                    <a:ext uri="{9D8B030D-6E8A-4147-A177-3AD203B41FA5}">
                      <a16:colId xmlns:a16="http://schemas.microsoft.com/office/drawing/2014/main" val="20000"/>
                    </a:ext>
                  </a:extLst>
                </a:gridCol>
                <a:gridCol w="2192332">
                  <a:extLst>
                    <a:ext uri="{9D8B030D-6E8A-4147-A177-3AD203B41FA5}">
                      <a16:colId xmlns:a16="http://schemas.microsoft.com/office/drawing/2014/main" val="20001"/>
                    </a:ext>
                  </a:extLst>
                </a:gridCol>
                <a:gridCol w="2190218">
                  <a:extLst>
                    <a:ext uri="{9D8B030D-6E8A-4147-A177-3AD203B41FA5}">
                      <a16:colId xmlns:a16="http://schemas.microsoft.com/office/drawing/2014/main" val="20002"/>
                    </a:ext>
                  </a:extLst>
                </a:gridCol>
                <a:gridCol w="2192333">
                  <a:extLst>
                    <a:ext uri="{9D8B030D-6E8A-4147-A177-3AD203B41FA5}">
                      <a16:colId xmlns:a16="http://schemas.microsoft.com/office/drawing/2014/main" val="20003"/>
                    </a:ext>
                  </a:extLst>
                </a:gridCol>
                <a:gridCol w="2192332">
                  <a:extLst>
                    <a:ext uri="{9D8B030D-6E8A-4147-A177-3AD203B41FA5}">
                      <a16:colId xmlns:a16="http://schemas.microsoft.com/office/drawing/2014/main" val="20004"/>
                    </a:ext>
                  </a:extLst>
                </a:gridCol>
              </a:tblGrid>
              <a:tr h="630795">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1" i="0" u="none" strike="noStrike" cap="none" normalizeH="0" baseline="0" dirty="0">
                          <a:ln>
                            <a:noFill/>
                          </a:ln>
                          <a:solidFill>
                            <a:schemeClr val="tx1"/>
                          </a:solidFill>
                          <a:effectLst/>
                          <a:latin typeface="Tahoma" panose="020B0604030504040204" pitchFamily="34" charset="0"/>
                        </a:rPr>
                        <a:t>Dressing material</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gridSpan="4">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1" i="0" u="none" strike="noStrike" cap="none" normalizeH="0" baseline="0" dirty="0">
                          <a:ln>
                            <a:noFill/>
                          </a:ln>
                          <a:solidFill>
                            <a:schemeClr val="tx1"/>
                          </a:solidFill>
                          <a:effectLst/>
                          <a:latin typeface="Tahoma" panose="020B0604030504040204" pitchFamily="34" charset="0"/>
                        </a:rPr>
                        <a:t>Indicated Usage</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6830">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Fluid donation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Light control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Medium</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High</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7767">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Wound contact layers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dirty="0">
                          <a:ln>
                            <a:noFill/>
                          </a:ln>
                          <a:solidFill>
                            <a:schemeClr val="tx1"/>
                          </a:solidFill>
                          <a:effectLst/>
                          <a:latin typeface="Tahoma" panose="020B0604030504040204" pitchFamily="34" charset="0"/>
                          <a:sym typeface="Wingdings 2" pitchFamily="2" charset="2"/>
                        </a:rPr>
                        <a:t></a:t>
                      </a:r>
                      <a:endParaRPr kumimoji="0" lang="en-AU" altLang="en-US" sz="2400" b="1" i="0" u="none" strike="noStrike" cap="none" normalizeH="0" baseline="0" dirty="0">
                        <a:ln>
                          <a:noFill/>
                        </a:ln>
                        <a:solidFill>
                          <a:schemeClr val="tx1"/>
                        </a:solidFill>
                        <a:effectLst/>
                        <a:latin typeface="Tahoma" panose="020B060403050404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8938">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a:ln>
                            <a:noFill/>
                          </a:ln>
                          <a:solidFill>
                            <a:schemeClr val="tx1"/>
                          </a:solidFill>
                          <a:effectLst/>
                          <a:latin typeface="Tahoma" panose="020B0604030504040204" pitchFamily="34" charset="0"/>
                        </a:rPr>
                        <a:t>Fibre or fabrics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dirty="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8029">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Films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2400" b="1" i="0" u="none" strike="noStrike" cap="none" normalizeH="0" baseline="0" dirty="0">
                        <a:ln>
                          <a:noFill/>
                        </a:ln>
                        <a:solidFill>
                          <a:schemeClr val="tx1"/>
                        </a:solidFill>
                        <a:effectLst/>
                        <a:latin typeface="Tahoma" panose="020B0604030504040204" pitchFamily="34" charset="0"/>
                        <a:sym typeface="Wingdings 2" pitchFamily="2" charset="2"/>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8029">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Hydrogels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dirty="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8029">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Foams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8029">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a:ln>
                            <a:noFill/>
                          </a:ln>
                          <a:solidFill>
                            <a:schemeClr val="tx1"/>
                          </a:solidFill>
                          <a:effectLst/>
                          <a:latin typeface="Tahoma" panose="020B0604030504040204" pitchFamily="34" charset="0"/>
                        </a:rPr>
                        <a:t>Hydrocolloids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8029">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Alginates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dirty="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49584">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CMC’s</a:t>
                      </a:r>
                    </a:p>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err="1">
                          <a:ln>
                            <a:noFill/>
                          </a:ln>
                          <a:solidFill>
                            <a:schemeClr val="tx1"/>
                          </a:solidFill>
                          <a:effectLst/>
                          <a:latin typeface="Tahoma" panose="020B0604030504040204" pitchFamily="34" charset="0"/>
                        </a:rPr>
                        <a:t>hydrofibres</a:t>
                      </a:r>
                      <a:endParaRPr kumimoji="0" lang="en-AU" altLang="en-US" sz="1400" b="0" i="0" u="none" strike="noStrike" cap="none" normalizeH="0" baseline="0" dirty="0">
                        <a:ln>
                          <a:noFill/>
                        </a:ln>
                        <a:solidFill>
                          <a:schemeClr val="tx1"/>
                        </a:solidFill>
                        <a:effectLst/>
                        <a:latin typeface="Tahoma" panose="020B0604030504040204"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Clr>
                          <a:srgbClr val="0BD0D9"/>
                        </a:buClr>
                        <a:buSzPct val="95000"/>
                        <a:buFont typeface="Wingdings 2" pitchFamily="2" charset="2"/>
                        <a:defRPr sz="2200">
                          <a:solidFill>
                            <a:schemeClr val="tx1"/>
                          </a:solidFill>
                          <a:latin typeface="Constantia" panose="02030602050306030303" pitchFamily="18" charset="0"/>
                        </a:defRPr>
                      </a:lvl1pPr>
                      <a:lvl2pPr marL="742950" indent="-285750" algn="l" eaLnBrk="0" hangingPunct="0">
                        <a:spcBef>
                          <a:spcPct val="20000"/>
                        </a:spcBef>
                        <a:buClr>
                          <a:schemeClr val="accent1"/>
                        </a:buClr>
                        <a:buSzPct val="85000"/>
                        <a:buFont typeface="Wingdings 2" pitchFamily="2" charset="2"/>
                        <a:defRPr sz="2000">
                          <a:solidFill>
                            <a:schemeClr val="tx1"/>
                          </a:solidFill>
                          <a:latin typeface="Constantia" panose="02030602050306030303" pitchFamily="18" charset="0"/>
                        </a:defRPr>
                      </a:lvl2pPr>
                      <a:lvl3pPr marL="1143000" indent="-228600" algn="l" eaLnBrk="0" hangingPunct="0">
                        <a:spcBef>
                          <a:spcPct val="20000"/>
                        </a:spcBef>
                        <a:buClr>
                          <a:schemeClr val="accent2"/>
                        </a:buClr>
                        <a:buSzPct val="70000"/>
                        <a:buFont typeface="Wingdings 2" pitchFamily="2" charset="2"/>
                        <a:defRPr sz="1900">
                          <a:solidFill>
                            <a:schemeClr val="tx1"/>
                          </a:solidFill>
                          <a:latin typeface="Constantia" panose="02030602050306030303" pitchFamily="18" charset="0"/>
                        </a:defRPr>
                      </a:lvl3pPr>
                      <a:lvl4pPr marL="1600200" indent="-228600" algn="l" eaLnBrk="0" hangingPunct="0">
                        <a:spcBef>
                          <a:spcPct val="20000"/>
                        </a:spcBef>
                        <a:buClr>
                          <a:srgbClr val="0BD0D9"/>
                        </a:buClr>
                        <a:buSzPct val="65000"/>
                        <a:buFont typeface="Wingdings 2" pitchFamily="2" charset="2"/>
                        <a:defRPr>
                          <a:solidFill>
                            <a:schemeClr val="tx1"/>
                          </a:solidFill>
                          <a:latin typeface="Constantia" panose="02030602050306030303" pitchFamily="18" charset="0"/>
                        </a:defRPr>
                      </a:lvl4pPr>
                      <a:lvl5pPr marL="2057400" indent="-228600" algn="l" eaLnBrk="0" hangingPunct="0">
                        <a:spcBef>
                          <a:spcPct val="20000"/>
                        </a:spcBef>
                        <a:buClr>
                          <a:srgbClr val="10CF9B"/>
                        </a:buClr>
                        <a:buSzPct val="65000"/>
                        <a:buFont typeface="Wingdings 2" pitchFamily="2" charset="2"/>
                        <a:defRPr>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itchFamily="2" charset="2"/>
                        <a:defRPr>
                          <a:solidFill>
                            <a:schemeClr val="tx1"/>
                          </a:solidFill>
                          <a:latin typeface="Constantia" panose="02030602050306030303" pitchFamily="18" charset="0"/>
                        </a:defRPr>
                      </a:lvl9p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2400" b="1" i="0" u="none" strike="noStrike" cap="none" normalizeH="0" baseline="0" dirty="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685056">
                <a:tc>
                  <a:txBody>
                    <a:bodyPr/>
                    <a:lstStyle/>
                    <a:p>
                      <a:pPr marL="0" marR="0" lvl="0" indent="0" algn="l"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r>
                        <a:rPr kumimoji="0" lang="en-AU" altLang="en-US" sz="1400" b="0" i="0" u="none" strike="noStrike" cap="none" normalizeH="0" baseline="0" dirty="0">
                          <a:ln>
                            <a:noFill/>
                          </a:ln>
                          <a:solidFill>
                            <a:schemeClr val="tx1"/>
                          </a:solidFill>
                          <a:effectLst/>
                          <a:latin typeface="Tahoma" panose="020B0604030504040204" pitchFamily="34" charset="0"/>
                        </a:rPr>
                        <a:t>Super absorbent polymers (SAP)</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1400" b="0" i="0" u="none" strike="noStrike" cap="none" normalizeH="0" baseline="0" dirty="0">
                        <a:ln>
                          <a:noFill/>
                        </a:ln>
                        <a:solidFill>
                          <a:schemeClr val="tx1"/>
                        </a:solidFill>
                        <a:effectLst/>
                        <a:latin typeface="Constantia" panose="02030602050306030303"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pPr>
                      <a:endParaRPr kumimoji="0" lang="en-AU" altLang="en-US" sz="2400" b="1" i="0" u="none" strike="noStrike" cap="none" normalizeH="0" baseline="0" dirty="0">
                        <a:ln>
                          <a:noFill/>
                        </a:ln>
                        <a:solidFill>
                          <a:schemeClr val="tx1"/>
                        </a:solidFill>
                        <a:effectLst/>
                        <a:latin typeface="Tahoma" panose="020B0604030504040204" pitchFamily="34" charset="0"/>
                        <a:sym typeface="Wingdings 2" pitchFamily="2" charset="2"/>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0BD0D9"/>
                        </a:buClr>
                        <a:buSzPct val="95000"/>
                        <a:buFont typeface="Wingdings 2" pitchFamily="2" charset="2"/>
                        <a:buNone/>
                        <a:tabLst/>
                        <a:defRPr/>
                      </a:pPr>
                      <a:r>
                        <a:rPr kumimoji="0" lang="en-AU" altLang="en-US" sz="2400" b="1" i="0" u="none" strike="noStrike" cap="none" normalizeH="0" baseline="0" dirty="0">
                          <a:ln>
                            <a:noFill/>
                          </a:ln>
                          <a:solidFill>
                            <a:schemeClr val="tx1"/>
                          </a:solidFill>
                          <a:effectLst/>
                          <a:latin typeface="Tahoma" panose="020B0604030504040204" pitchFamily="34" charset="0"/>
                          <a:sym typeface="Wingdings 2" pitchFamily="2" charset="2"/>
                        </a:rPr>
                        <a:t></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7115095"/>
                  </a:ext>
                </a:extLst>
              </a:tr>
            </a:tbl>
          </a:graphicData>
        </a:graphic>
      </p:graphicFrame>
      <p:sp>
        <p:nvSpPr>
          <p:cNvPr id="3" name="Footer Placeholder 2">
            <a:extLst>
              <a:ext uri="{FF2B5EF4-FFF2-40B4-BE49-F238E27FC236}">
                <a16:creationId xmlns:a16="http://schemas.microsoft.com/office/drawing/2014/main" id="{F70E2192-D7D4-1849-86B3-E74407903F05}"/>
              </a:ext>
            </a:extLst>
          </p:cNvPr>
          <p:cNvSpPr>
            <a:spLocks noGrp="1"/>
          </p:cNvSpPr>
          <p:nvPr>
            <p:ph type="ftr" sz="quarter" idx="11"/>
          </p:nvPr>
        </p:nvSpPr>
        <p:spPr/>
        <p:txBody>
          <a:bodyPr/>
          <a:lstStyle/>
          <a:p>
            <a:pPr>
              <a:defRPr/>
            </a:pPr>
            <a:r>
              <a:rPr lang="en-AU"/>
              <a:t>© Wound Solutions Australia 2019</a:t>
            </a:r>
          </a:p>
        </p:txBody>
      </p:sp>
    </p:spTree>
    <p:extLst>
      <p:ext uri="{BB962C8B-B14F-4D97-AF65-F5344CB8AC3E}">
        <p14:creationId xmlns:p14="http://schemas.microsoft.com/office/powerpoint/2010/main" val="3088512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7">
            <a:extLst>
              <a:ext uri="{FF2B5EF4-FFF2-40B4-BE49-F238E27FC236}">
                <a16:creationId xmlns:a16="http://schemas.microsoft.com/office/drawing/2014/main" id="{96F5A315-F76D-5B48-B7F3-EEFBA9672B4D}"/>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9ADAAC2A-9AFB-C74B-81CE-ABEF3FB8B9F9}" type="slidenum">
              <a:rPr lang="en-AU" altLang="en-US" smtClean="0">
                <a:solidFill>
                  <a:srgbClr val="045C75"/>
                </a:solidFill>
              </a:rPr>
              <a:pPr eaLnBrk="1" hangingPunct="1">
                <a:defRPr/>
              </a:pPr>
              <a:t>46</a:t>
            </a:fld>
            <a:endParaRPr lang="en-AU" altLang="en-US">
              <a:solidFill>
                <a:srgbClr val="045C75"/>
              </a:solidFill>
            </a:endParaRPr>
          </a:p>
        </p:txBody>
      </p:sp>
      <p:sp>
        <p:nvSpPr>
          <p:cNvPr id="2" name="Title 1">
            <a:extLst>
              <a:ext uri="{FF2B5EF4-FFF2-40B4-BE49-F238E27FC236}">
                <a16:creationId xmlns:a16="http://schemas.microsoft.com/office/drawing/2014/main" id="{A1CC3C84-C1AF-CB47-B795-E63E1FF807D8}"/>
              </a:ext>
            </a:extLst>
          </p:cNvPr>
          <p:cNvSpPr>
            <a:spLocks noGrp="1"/>
          </p:cNvSpPr>
          <p:nvPr>
            <p:ph type="title"/>
          </p:nvPr>
        </p:nvSpPr>
        <p:spPr/>
        <p:txBody>
          <a:bodyPr>
            <a:normAutofit/>
          </a:bodyPr>
          <a:lstStyle/>
          <a:p>
            <a:pPr>
              <a:defRPr/>
            </a:pPr>
            <a:r>
              <a:rPr lang="en-AU" b="1" dirty="0"/>
              <a:t>Know when to adapt your management</a:t>
            </a:r>
          </a:p>
        </p:txBody>
      </p:sp>
      <p:sp>
        <p:nvSpPr>
          <p:cNvPr id="3" name="Content Placeholder 2">
            <a:extLst>
              <a:ext uri="{FF2B5EF4-FFF2-40B4-BE49-F238E27FC236}">
                <a16:creationId xmlns:a16="http://schemas.microsoft.com/office/drawing/2014/main" id="{245C60B9-07CC-4643-96EE-4819E319F030}"/>
              </a:ext>
            </a:extLst>
          </p:cNvPr>
          <p:cNvSpPr>
            <a:spLocks noGrp="1"/>
          </p:cNvSpPr>
          <p:nvPr>
            <p:ph idx="1"/>
          </p:nvPr>
        </p:nvSpPr>
        <p:spPr/>
        <p:txBody>
          <a:bodyPr>
            <a:normAutofit lnSpcReduction="10000"/>
          </a:bodyPr>
          <a:lstStyle/>
          <a:p>
            <a:pPr marL="274320" indent="-274320">
              <a:buClr>
                <a:schemeClr val="accent3"/>
              </a:buClr>
              <a:buFont typeface="Wingdings 2"/>
              <a:buChar char=""/>
              <a:defRPr/>
            </a:pPr>
            <a:r>
              <a:rPr lang="en-AU" sz="3600" dirty="0">
                <a:latin typeface="Tahoma" pitchFamily="34" charset="0"/>
                <a:ea typeface="Tahoma" pitchFamily="34" charset="0"/>
                <a:cs typeface="Tahoma" pitchFamily="34" charset="0"/>
              </a:rPr>
              <a:t>Difficulty containing </a:t>
            </a:r>
            <a:r>
              <a:rPr lang="en-AU" sz="3600" dirty="0" err="1">
                <a:latin typeface="Tahoma" pitchFamily="34" charset="0"/>
                <a:ea typeface="Tahoma" pitchFamily="34" charset="0"/>
                <a:cs typeface="Tahoma" pitchFamily="34" charset="0"/>
              </a:rPr>
              <a:t>exudate</a:t>
            </a:r>
            <a:endParaRPr lang="en-AU" sz="3600" dirty="0">
              <a:latin typeface="Tahoma" pitchFamily="34" charset="0"/>
              <a:ea typeface="Tahoma" pitchFamily="34" charset="0"/>
              <a:cs typeface="Tahoma" pitchFamily="34" charset="0"/>
            </a:endParaRPr>
          </a:p>
          <a:p>
            <a:pPr marL="274320" indent="-274320">
              <a:buClr>
                <a:schemeClr val="accent3"/>
              </a:buClr>
              <a:buFont typeface="Wingdings 2"/>
              <a:buChar char=""/>
              <a:defRPr/>
            </a:pPr>
            <a:endParaRPr lang="en-AU" sz="3600" dirty="0">
              <a:latin typeface="Tahoma" pitchFamily="34" charset="0"/>
              <a:ea typeface="Tahoma" pitchFamily="34" charset="0"/>
              <a:cs typeface="Tahoma" pitchFamily="34" charset="0"/>
            </a:endParaRPr>
          </a:p>
          <a:p>
            <a:pPr marL="274320" indent="-274320">
              <a:buClr>
                <a:schemeClr val="accent3"/>
              </a:buClr>
              <a:buNone/>
              <a:defRPr/>
            </a:pPr>
            <a:endParaRPr lang="en-AU" sz="3600" dirty="0">
              <a:latin typeface="Tahoma" pitchFamily="34" charset="0"/>
              <a:ea typeface="Tahoma" pitchFamily="34" charset="0"/>
              <a:cs typeface="Tahoma" pitchFamily="34" charset="0"/>
            </a:endParaRPr>
          </a:p>
          <a:p>
            <a:pPr marL="274320" indent="-274320">
              <a:buClr>
                <a:schemeClr val="accent3"/>
              </a:buClr>
              <a:buFont typeface="Wingdings 2"/>
              <a:buChar char=""/>
              <a:defRPr/>
            </a:pPr>
            <a:r>
              <a:rPr lang="en-AU" sz="3600" dirty="0">
                <a:latin typeface="Tahoma" pitchFamily="34" charset="0"/>
                <a:ea typeface="Tahoma" pitchFamily="34" charset="0"/>
                <a:cs typeface="Tahoma" pitchFamily="34" charset="0"/>
              </a:rPr>
              <a:t>Managing infection/biofilm</a:t>
            </a:r>
          </a:p>
          <a:p>
            <a:pPr marL="274320" indent="-274320">
              <a:buClr>
                <a:schemeClr val="accent3"/>
              </a:buClr>
              <a:buFont typeface="Wingdings 2"/>
              <a:buChar char=""/>
              <a:defRPr/>
            </a:pPr>
            <a:endParaRPr lang="en-AU" dirty="0">
              <a:latin typeface="Tahoma" pitchFamily="34" charset="0"/>
              <a:ea typeface="Tahoma" pitchFamily="34" charset="0"/>
              <a:cs typeface="Tahoma" pitchFamily="34" charset="0"/>
            </a:endParaRPr>
          </a:p>
          <a:p>
            <a:pPr marL="274320" indent="-274320">
              <a:buClr>
                <a:schemeClr val="accent3"/>
              </a:buClr>
              <a:buFont typeface="Wingdings 2"/>
              <a:buChar char=""/>
              <a:defRPr/>
            </a:pPr>
            <a:endParaRPr lang="en-AU" dirty="0">
              <a:latin typeface="Tahoma" pitchFamily="34" charset="0"/>
              <a:ea typeface="Tahoma" pitchFamily="34" charset="0"/>
              <a:cs typeface="Tahoma" pitchFamily="34" charset="0"/>
            </a:endParaRPr>
          </a:p>
          <a:p>
            <a:pPr marL="274320" indent="-274320">
              <a:buClr>
                <a:schemeClr val="accent3"/>
              </a:buClr>
              <a:buFont typeface="Wingdings 2"/>
              <a:buChar char=""/>
              <a:defRPr/>
            </a:pPr>
            <a:endParaRPr lang="en-AU" dirty="0">
              <a:latin typeface="Tahoma" pitchFamily="34" charset="0"/>
              <a:ea typeface="Tahoma" pitchFamily="34" charset="0"/>
              <a:cs typeface="Tahoma" pitchFamily="34" charset="0"/>
            </a:endParaRPr>
          </a:p>
          <a:p>
            <a:pPr marL="274320" indent="-274320">
              <a:buClr>
                <a:schemeClr val="accent3"/>
              </a:buClr>
              <a:buFont typeface="Wingdings 2"/>
              <a:buChar char=""/>
              <a:defRPr/>
            </a:pPr>
            <a:r>
              <a:rPr lang="en-AU" sz="3500" dirty="0">
                <a:latin typeface="Tahoma" pitchFamily="34" charset="0"/>
                <a:ea typeface="Tahoma" pitchFamily="34" charset="0"/>
                <a:cs typeface="Tahoma" pitchFamily="34" charset="0"/>
              </a:rPr>
              <a:t>Protecting peri wound skin</a:t>
            </a:r>
          </a:p>
          <a:p>
            <a:pPr marL="274320" indent="-274320">
              <a:buClr>
                <a:schemeClr val="accent3"/>
              </a:buClr>
              <a:buFont typeface="Wingdings 2"/>
              <a:buChar char=""/>
              <a:defRPr/>
            </a:pPr>
            <a:endParaRPr lang="en-AU" dirty="0"/>
          </a:p>
          <a:p>
            <a:pPr marL="274320" indent="-274320">
              <a:buClr>
                <a:schemeClr val="accent3"/>
              </a:buClr>
              <a:buFont typeface="Wingdings 2"/>
              <a:buChar char=""/>
              <a:defRPr/>
            </a:pPr>
            <a:endParaRPr lang="en-AU" dirty="0"/>
          </a:p>
        </p:txBody>
      </p:sp>
      <p:sp>
        <p:nvSpPr>
          <p:cNvPr id="4" name="TextBox 3">
            <a:extLst>
              <a:ext uri="{FF2B5EF4-FFF2-40B4-BE49-F238E27FC236}">
                <a16:creationId xmlns:a16="http://schemas.microsoft.com/office/drawing/2014/main" id="{35EE6726-45A8-874B-B75A-0F549DC8844B}"/>
              </a:ext>
            </a:extLst>
          </p:cNvPr>
          <p:cNvSpPr txBox="1"/>
          <p:nvPr/>
        </p:nvSpPr>
        <p:spPr>
          <a:xfrm>
            <a:off x="7540280" y="2755106"/>
            <a:ext cx="3357563" cy="2492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algn="ctr" eaLnBrk="1" hangingPunct="1">
              <a:defRPr/>
            </a:pPr>
            <a:r>
              <a:rPr lang="en-AU" sz="4000" dirty="0">
                <a:effectLst>
                  <a:outerShdw blurRad="38100" dist="38100" dir="2700000" algn="tl">
                    <a:srgbClr val="000000">
                      <a:alpha val="43137"/>
                    </a:srgbClr>
                  </a:outerShdw>
                </a:effectLst>
              </a:rPr>
              <a:t>Consider Patient Referral</a:t>
            </a:r>
          </a:p>
          <a:p>
            <a:pPr algn="ctr" eaLnBrk="1" hangingPunct="1">
              <a:defRPr/>
            </a:pPr>
            <a:endParaRPr lang="en-AU" dirty="0">
              <a:effectLst>
                <a:outerShdw blurRad="38100" dist="38100" dir="2700000" algn="tl">
                  <a:srgbClr val="000000">
                    <a:alpha val="43137"/>
                  </a:srgbClr>
                </a:outerShdw>
              </a:effectLst>
            </a:endParaRPr>
          </a:p>
          <a:p>
            <a:pPr algn="ctr" eaLnBrk="1" hangingPunct="1">
              <a:defRPr/>
            </a:pPr>
            <a:endParaRPr lang="en-AU"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C69A2FD4-3ED2-8941-A0AE-3FB315A478AD}"/>
              </a:ext>
            </a:extLst>
          </p:cNvPr>
          <p:cNvSpPr txBox="1"/>
          <p:nvPr/>
        </p:nvSpPr>
        <p:spPr>
          <a:xfrm>
            <a:off x="8382000" y="6357939"/>
            <a:ext cx="2071688" cy="369887"/>
          </a:xfrm>
          <a:prstGeom prst="rect">
            <a:avLst/>
          </a:prstGeom>
          <a:noFill/>
        </p:spPr>
        <p:txBody>
          <a:bodyPr>
            <a:spAutoFit/>
          </a:bodyPr>
          <a:lstStyle/>
          <a:p>
            <a:pPr algn="ctr" eaLnBrk="1" hangingPunct="1">
              <a:defRPr/>
            </a:pPr>
            <a:r>
              <a:rPr lang="en-AU" dirty="0">
                <a:effectLst>
                  <a:outerShdw blurRad="38100" dist="38100" dir="2700000" algn="tl">
                    <a:srgbClr val="000000">
                      <a:alpha val="43137"/>
                    </a:srgbClr>
                  </a:outerShdw>
                </a:effectLst>
              </a:rPr>
              <a:t>WUWHS 2019</a:t>
            </a:r>
          </a:p>
        </p:txBody>
      </p:sp>
      <p:sp>
        <p:nvSpPr>
          <p:cNvPr id="7" name="Footer Placeholder 6">
            <a:extLst>
              <a:ext uri="{FF2B5EF4-FFF2-40B4-BE49-F238E27FC236}">
                <a16:creationId xmlns:a16="http://schemas.microsoft.com/office/drawing/2014/main" id="{7D198304-CE9C-DE41-AD67-7A5F4EEBBB00}"/>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254217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7">
            <a:extLst>
              <a:ext uri="{FF2B5EF4-FFF2-40B4-BE49-F238E27FC236}">
                <a16:creationId xmlns:a16="http://schemas.microsoft.com/office/drawing/2014/main" id="{C5F17659-1E0E-744E-BDC8-AD2EE79D67CE}"/>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F89A39F3-7124-9E4A-94C1-FFE171E480FA}" type="slidenum">
              <a:rPr lang="en-AU" altLang="en-US" smtClean="0">
                <a:solidFill>
                  <a:srgbClr val="045C75"/>
                </a:solidFill>
              </a:rPr>
              <a:pPr eaLnBrk="1" hangingPunct="1">
                <a:defRPr/>
              </a:pPr>
              <a:t>47</a:t>
            </a:fld>
            <a:endParaRPr lang="en-AU" altLang="en-US">
              <a:solidFill>
                <a:srgbClr val="045C75"/>
              </a:solidFill>
            </a:endParaRPr>
          </a:p>
        </p:txBody>
      </p:sp>
      <p:sp>
        <p:nvSpPr>
          <p:cNvPr id="96258" name="Rectangle 2">
            <a:extLst>
              <a:ext uri="{FF2B5EF4-FFF2-40B4-BE49-F238E27FC236}">
                <a16:creationId xmlns:a16="http://schemas.microsoft.com/office/drawing/2014/main" id="{492CE82D-0BE4-0B4D-8325-CB99123EA9E3}"/>
              </a:ext>
            </a:extLst>
          </p:cNvPr>
          <p:cNvSpPr>
            <a:spLocks noGrp="1"/>
          </p:cNvSpPr>
          <p:nvPr>
            <p:ph type="title"/>
          </p:nvPr>
        </p:nvSpPr>
        <p:spPr/>
        <p:txBody>
          <a:bodyPr/>
          <a:lstStyle/>
          <a:p>
            <a:pPr eaLnBrk="1" hangingPunct="1"/>
            <a:r>
              <a:rPr lang="en-AU" altLang="en-US" b="1" dirty="0">
                <a:latin typeface="Tahoma" panose="020B0604030504040204" pitchFamily="34" charset="0"/>
                <a:cs typeface="Tahoma" panose="020B0604030504040204" pitchFamily="34" charset="0"/>
              </a:rPr>
              <a:t>Challenges</a:t>
            </a:r>
          </a:p>
        </p:txBody>
      </p:sp>
      <p:sp>
        <p:nvSpPr>
          <p:cNvPr id="96259" name="Rectangle 3">
            <a:extLst>
              <a:ext uri="{FF2B5EF4-FFF2-40B4-BE49-F238E27FC236}">
                <a16:creationId xmlns:a16="http://schemas.microsoft.com/office/drawing/2014/main" id="{6C51EB52-5702-874F-9AE5-891711720524}"/>
              </a:ext>
            </a:extLst>
          </p:cNvPr>
          <p:cNvSpPr>
            <a:spLocks noGrp="1"/>
          </p:cNvSpPr>
          <p:nvPr>
            <p:ph idx="1"/>
          </p:nvPr>
        </p:nvSpPr>
        <p:spPr>
          <a:xfrm>
            <a:off x="2024063" y="2357439"/>
            <a:ext cx="8229600" cy="3602037"/>
          </a:xfrm>
        </p:spPr>
        <p:txBody>
          <a:bodyPr/>
          <a:lstStyle/>
          <a:p>
            <a:pPr eaLnBrk="1" hangingPunct="1"/>
            <a:r>
              <a:rPr lang="en-AU" altLang="en-US">
                <a:latin typeface="Tahoma" panose="020B0604030504040204" pitchFamily="34" charset="0"/>
                <a:cs typeface="Tahoma" panose="020B0604030504040204" pitchFamily="34" charset="0"/>
              </a:rPr>
              <a:t>Recognise when exudate becomes problematic.</a:t>
            </a:r>
          </a:p>
          <a:p>
            <a:pPr eaLnBrk="1" hangingPunct="1"/>
            <a:endParaRPr lang="en-AU" altLang="en-US">
              <a:latin typeface="Tahoma" panose="020B0604030504040204" pitchFamily="34" charset="0"/>
              <a:cs typeface="Tahoma" panose="020B0604030504040204" pitchFamily="34" charset="0"/>
            </a:endParaRPr>
          </a:p>
          <a:p>
            <a:pPr eaLnBrk="1" hangingPunct="1"/>
            <a:endParaRPr lang="en-AU" altLang="en-US">
              <a:latin typeface="Tahoma" panose="020B0604030504040204" pitchFamily="34" charset="0"/>
              <a:cs typeface="Tahoma" panose="020B0604030504040204" pitchFamily="34" charset="0"/>
            </a:endParaRPr>
          </a:p>
          <a:p>
            <a:pPr eaLnBrk="1" hangingPunct="1"/>
            <a:r>
              <a:rPr lang="en-AU" altLang="en-US">
                <a:latin typeface="Tahoma" panose="020B0604030504040204" pitchFamily="34" charset="0"/>
                <a:cs typeface="Tahoma" panose="020B0604030504040204" pitchFamily="34" charset="0"/>
              </a:rPr>
              <a:t>Know when wound healing is delayed as a result</a:t>
            </a:r>
          </a:p>
          <a:p>
            <a:pPr eaLnBrk="1" hangingPunct="1"/>
            <a:endParaRPr lang="en-AU" altLang="en-US"/>
          </a:p>
        </p:txBody>
      </p:sp>
      <p:sp>
        <p:nvSpPr>
          <p:cNvPr id="2" name="Footer Placeholder 1">
            <a:extLst>
              <a:ext uri="{FF2B5EF4-FFF2-40B4-BE49-F238E27FC236}">
                <a16:creationId xmlns:a16="http://schemas.microsoft.com/office/drawing/2014/main" id="{F28FEDEA-97C2-0E46-956C-B73CCC984945}"/>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555930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7">
            <a:extLst>
              <a:ext uri="{FF2B5EF4-FFF2-40B4-BE49-F238E27FC236}">
                <a16:creationId xmlns:a16="http://schemas.microsoft.com/office/drawing/2014/main" id="{23F04797-C748-C84A-BC46-582C32BF97FF}"/>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354042C4-D968-C446-8E01-2E404396322E}" type="slidenum">
              <a:rPr lang="en-AU" altLang="en-US" smtClean="0">
                <a:solidFill>
                  <a:srgbClr val="045C75"/>
                </a:solidFill>
              </a:rPr>
              <a:pPr eaLnBrk="1" hangingPunct="1">
                <a:defRPr/>
              </a:pPr>
              <a:t>48</a:t>
            </a:fld>
            <a:endParaRPr lang="en-AU" altLang="en-US">
              <a:solidFill>
                <a:srgbClr val="045C75"/>
              </a:solidFill>
            </a:endParaRPr>
          </a:p>
        </p:txBody>
      </p:sp>
      <p:sp>
        <p:nvSpPr>
          <p:cNvPr id="98306" name="Rectangle 2">
            <a:extLst>
              <a:ext uri="{FF2B5EF4-FFF2-40B4-BE49-F238E27FC236}">
                <a16:creationId xmlns:a16="http://schemas.microsoft.com/office/drawing/2014/main" id="{F25470B5-C0C7-DF45-8B0D-E0AE9A547B90}"/>
              </a:ext>
            </a:extLst>
          </p:cNvPr>
          <p:cNvSpPr>
            <a:spLocks noGrp="1"/>
          </p:cNvSpPr>
          <p:nvPr>
            <p:ph type="title"/>
          </p:nvPr>
        </p:nvSpPr>
        <p:spPr/>
        <p:txBody>
          <a:bodyPr/>
          <a:lstStyle/>
          <a:p>
            <a:r>
              <a:rPr lang="en-AU" altLang="en-US" b="1" dirty="0">
                <a:latin typeface="Tahoma" panose="020B0604030504040204" pitchFamily="34" charset="0"/>
                <a:cs typeface="Tahoma" panose="020B0604030504040204" pitchFamily="34" charset="0"/>
              </a:rPr>
              <a:t>Remember</a:t>
            </a:r>
          </a:p>
        </p:txBody>
      </p:sp>
      <p:sp>
        <p:nvSpPr>
          <p:cNvPr id="98307" name="Rectangle 3">
            <a:extLst>
              <a:ext uri="{FF2B5EF4-FFF2-40B4-BE49-F238E27FC236}">
                <a16:creationId xmlns:a16="http://schemas.microsoft.com/office/drawing/2014/main" id="{25BA644C-889D-5141-AB4F-F25019FD285C}"/>
              </a:ext>
            </a:extLst>
          </p:cNvPr>
          <p:cNvSpPr>
            <a:spLocks noGrp="1"/>
          </p:cNvSpPr>
          <p:nvPr>
            <p:ph type="body" idx="1"/>
          </p:nvPr>
        </p:nvSpPr>
        <p:spPr>
          <a:xfrm>
            <a:off x="1981200" y="1966912"/>
            <a:ext cx="8229600" cy="4389438"/>
          </a:xfrm>
        </p:spPr>
        <p:txBody>
          <a:bodyPr/>
          <a:lstStyle/>
          <a:p>
            <a:r>
              <a:rPr lang="en-AU" altLang="en-US" dirty="0">
                <a:latin typeface="Tahoma" panose="020B0604030504040204" pitchFamily="34" charset="0"/>
              </a:rPr>
              <a:t>Wound exudate NOT JUST AN INERT FLUID</a:t>
            </a:r>
          </a:p>
          <a:p>
            <a:endParaRPr lang="en-AU" altLang="en-US" dirty="0">
              <a:latin typeface="Tahoma" panose="020B0604030504040204" pitchFamily="34" charset="0"/>
            </a:endParaRPr>
          </a:p>
          <a:p>
            <a:r>
              <a:rPr lang="en-AU" altLang="en-US" dirty="0">
                <a:latin typeface="Tahoma" panose="020B0604030504040204" pitchFamily="34" charset="0"/>
              </a:rPr>
              <a:t>MANAGE it to minimise detrimental effects and maximise positive effects</a:t>
            </a:r>
          </a:p>
          <a:p>
            <a:endParaRPr lang="en-AU" altLang="en-US" dirty="0">
              <a:latin typeface="Tahoma" panose="020B0604030504040204" pitchFamily="34" charset="0"/>
            </a:endParaRPr>
          </a:p>
          <a:p>
            <a:r>
              <a:rPr lang="en-AU" altLang="en-US" dirty="0">
                <a:latin typeface="Tahoma" panose="020B0604030504040204" pitchFamily="34" charset="0"/>
              </a:rPr>
              <a:t>Observe for changes in exudate. Why has it changed?</a:t>
            </a:r>
          </a:p>
          <a:p>
            <a:endParaRPr lang="en-AU" altLang="en-US" dirty="0">
              <a:latin typeface="Tahoma" panose="020B0604030504040204" pitchFamily="34" charset="0"/>
            </a:endParaRPr>
          </a:p>
          <a:p>
            <a:r>
              <a:rPr lang="en-AU" altLang="en-US" dirty="0">
                <a:latin typeface="Tahoma" panose="020B0604030504040204" pitchFamily="34" charset="0"/>
              </a:rPr>
              <a:t>Modify treatment as required</a:t>
            </a:r>
          </a:p>
          <a:p>
            <a:endParaRPr lang="en-AU" altLang="en-US" dirty="0">
              <a:latin typeface="Tahoma" panose="020B0604030504040204" pitchFamily="34" charset="0"/>
            </a:endParaRPr>
          </a:p>
        </p:txBody>
      </p:sp>
      <p:sp>
        <p:nvSpPr>
          <p:cNvPr id="2" name="Footer Placeholder 1">
            <a:extLst>
              <a:ext uri="{FF2B5EF4-FFF2-40B4-BE49-F238E27FC236}">
                <a16:creationId xmlns:a16="http://schemas.microsoft.com/office/drawing/2014/main" id="{B123D42B-B499-FC4A-AEAE-C68AE9B305C4}"/>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4067044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7">
            <a:extLst>
              <a:ext uri="{FF2B5EF4-FFF2-40B4-BE49-F238E27FC236}">
                <a16:creationId xmlns:a16="http://schemas.microsoft.com/office/drawing/2014/main" id="{80067A61-BFC5-B143-B59A-385A89DB08C3}"/>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432BEB6D-8631-E949-A04D-826BE3ADCEF2}" type="slidenum">
              <a:rPr lang="en-AU" altLang="en-US" smtClean="0">
                <a:solidFill>
                  <a:srgbClr val="045C75"/>
                </a:solidFill>
              </a:rPr>
              <a:pPr eaLnBrk="1" hangingPunct="1">
                <a:defRPr/>
              </a:pPr>
              <a:t>49</a:t>
            </a:fld>
            <a:endParaRPr lang="en-AU" altLang="en-US">
              <a:solidFill>
                <a:srgbClr val="045C75"/>
              </a:solidFill>
            </a:endParaRPr>
          </a:p>
        </p:txBody>
      </p:sp>
      <p:sp>
        <p:nvSpPr>
          <p:cNvPr id="99330" name="Rectangle 1026">
            <a:extLst>
              <a:ext uri="{FF2B5EF4-FFF2-40B4-BE49-F238E27FC236}">
                <a16:creationId xmlns:a16="http://schemas.microsoft.com/office/drawing/2014/main" id="{2E45BA5E-A3BD-5946-92FB-EFE425B211A5}"/>
              </a:ext>
            </a:extLst>
          </p:cNvPr>
          <p:cNvSpPr>
            <a:spLocks noGrp="1"/>
          </p:cNvSpPr>
          <p:nvPr>
            <p:ph type="title"/>
          </p:nvPr>
        </p:nvSpPr>
        <p:spPr/>
        <p:txBody>
          <a:bodyPr>
            <a:normAutofit/>
          </a:bodyPr>
          <a:lstStyle/>
          <a:p>
            <a:r>
              <a:rPr lang="en-AU" altLang="en-US" sz="5400" b="1" dirty="0">
                <a:latin typeface="+mn-lt"/>
                <a:cs typeface="Tahoma" panose="020B0604030504040204" pitchFamily="34" charset="0"/>
              </a:rPr>
              <a:t>Remember</a:t>
            </a:r>
          </a:p>
        </p:txBody>
      </p:sp>
      <p:sp>
        <p:nvSpPr>
          <p:cNvPr id="99331" name="Rectangle 1027">
            <a:extLst>
              <a:ext uri="{FF2B5EF4-FFF2-40B4-BE49-F238E27FC236}">
                <a16:creationId xmlns:a16="http://schemas.microsoft.com/office/drawing/2014/main" id="{ACEAADA6-3714-7D41-866C-1ED802451AEC}"/>
              </a:ext>
            </a:extLst>
          </p:cNvPr>
          <p:cNvSpPr>
            <a:spLocks noGrp="1"/>
          </p:cNvSpPr>
          <p:nvPr>
            <p:ph type="body" idx="1"/>
          </p:nvPr>
        </p:nvSpPr>
        <p:spPr/>
        <p:txBody>
          <a:bodyPr>
            <a:normAutofit fontScale="92500" lnSpcReduction="10000"/>
          </a:bodyPr>
          <a:lstStyle/>
          <a:p>
            <a:pPr>
              <a:lnSpc>
                <a:spcPct val="90000"/>
              </a:lnSpc>
            </a:pPr>
            <a:r>
              <a:rPr lang="en-AU" altLang="en-US">
                <a:latin typeface="Tahoma" panose="020B0604030504040204" pitchFamily="34" charset="0"/>
              </a:rPr>
              <a:t>Interaction between exudate and dressing influences local management.</a:t>
            </a:r>
          </a:p>
          <a:p>
            <a:pPr>
              <a:lnSpc>
                <a:spcPct val="90000"/>
              </a:lnSpc>
            </a:pPr>
            <a:endParaRPr lang="en-AU" altLang="en-US">
              <a:latin typeface="Tahoma" panose="020B0604030504040204" pitchFamily="34" charset="0"/>
            </a:endParaRPr>
          </a:p>
          <a:p>
            <a:pPr>
              <a:lnSpc>
                <a:spcPct val="90000"/>
              </a:lnSpc>
            </a:pPr>
            <a:r>
              <a:rPr lang="en-AU" altLang="en-US">
                <a:latin typeface="Tahoma" panose="020B0604030504040204" pitchFamily="34" charset="0"/>
              </a:rPr>
              <a:t>Review the dressings you are removing</a:t>
            </a:r>
          </a:p>
          <a:p>
            <a:pPr>
              <a:lnSpc>
                <a:spcPct val="90000"/>
              </a:lnSpc>
            </a:pPr>
            <a:endParaRPr lang="en-AU" altLang="en-US">
              <a:latin typeface="Tahoma" panose="020B0604030504040204" pitchFamily="34" charset="0"/>
            </a:endParaRPr>
          </a:p>
          <a:p>
            <a:pPr>
              <a:lnSpc>
                <a:spcPct val="90000"/>
              </a:lnSpc>
            </a:pPr>
            <a:r>
              <a:rPr lang="en-AU" altLang="en-US">
                <a:latin typeface="Tahoma" panose="020B0604030504040204" pitchFamily="34" charset="0"/>
              </a:rPr>
              <a:t>Know the manufacturer’s instructions</a:t>
            </a:r>
          </a:p>
          <a:p>
            <a:pPr>
              <a:lnSpc>
                <a:spcPct val="90000"/>
              </a:lnSpc>
            </a:pPr>
            <a:endParaRPr lang="en-AU" altLang="en-US">
              <a:latin typeface="Tahoma" panose="020B0604030504040204" pitchFamily="34" charset="0"/>
            </a:endParaRPr>
          </a:p>
          <a:p>
            <a:pPr>
              <a:lnSpc>
                <a:spcPct val="90000"/>
              </a:lnSpc>
            </a:pPr>
            <a:r>
              <a:rPr lang="en-AU" altLang="en-US">
                <a:latin typeface="Tahoma" panose="020B0604030504040204" pitchFamily="34" charset="0"/>
              </a:rPr>
              <a:t>The decisions we make affect more than the wound</a:t>
            </a:r>
          </a:p>
          <a:p>
            <a:pPr>
              <a:lnSpc>
                <a:spcPct val="90000"/>
              </a:lnSpc>
            </a:pPr>
            <a:endParaRPr lang="en-AU" altLang="en-US">
              <a:latin typeface="Tahoma" panose="020B0604030504040204" pitchFamily="34" charset="0"/>
            </a:endParaRPr>
          </a:p>
          <a:p>
            <a:pPr>
              <a:lnSpc>
                <a:spcPct val="90000"/>
              </a:lnSpc>
            </a:pPr>
            <a:r>
              <a:rPr lang="en-AU" altLang="en-US" b="1">
                <a:solidFill>
                  <a:srgbClr val="000000"/>
                </a:solidFill>
                <a:latin typeface="Tahoma" panose="020B0604030504040204" pitchFamily="34" charset="0"/>
              </a:rPr>
              <a:t>Exudate – understand it, assess it, manage it.</a:t>
            </a:r>
          </a:p>
        </p:txBody>
      </p:sp>
      <p:sp>
        <p:nvSpPr>
          <p:cNvPr id="2" name="Footer Placeholder 1">
            <a:extLst>
              <a:ext uri="{FF2B5EF4-FFF2-40B4-BE49-F238E27FC236}">
                <a16:creationId xmlns:a16="http://schemas.microsoft.com/office/drawing/2014/main" id="{A760CA11-6383-FA47-A039-DAE440CE80CE}"/>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2633172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9C8F77-91EF-8945-87F9-72ACE1CDC921}"/>
              </a:ext>
            </a:extLst>
          </p:cNvPr>
          <p:cNvSpPr>
            <a:spLocks noGrp="1"/>
          </p:cNvSpPr>
          <p:nvPr>
            <p:ph type="title"/>
          </p:nvPr>
        </p:nvSpPr>
        <p:spPr/>
        <p:txBody>
          <a:bodyPr/>
          <a:lstStyle/>
          <a:p>
            <a:r>
              <a:rPr lang="en-US" dirty="0"/>
              <a:t>Clinical Challenges</a:t>
            </a:r>
          </a:p>
        </p:txBody>
      </p:sp>
      <p:sp>
        <p:nvSpPr>
          <p:cNvPr id="4" name="Footer Placeholder 3">
            <a:extLst>
              <a:ext uri="{FF2B5EF4-FFF2-40B4-BE49-F238E27FC236}">
                <a16:creationId xmlns:a16="http://schemas.microsoft.com/office/drawing/2014/main" id="{7D0E24DA-E639-C946-9EFC-8323BDC073BA}"/>
              </a:ext>
            </a:extLst>
          </p:cNvPr>
          <p:cNvSpPr>
            <a:spLocks noGrp="1"/>
          </p:cNvSpPr>
          <p:nvPr>
            <p:ph type="ftr" sz="quarter" idx="11"/>
          </p:nvPr>
        </p:nvSpPr>
        <p:spPr/>
        <p:txBody>
          <a:bodyPr/>
          <a:lstStyle/>
          <a:p>
            <a:r>
              <a:rPr lang="en-US"/>
              <a:t>© Wound Solutions Australia 2019</a:t>
            </a:r>
          </a:p>
        </p:txBody>
      </p:sp>
      <p:sp>
        <p:nvSpPr>
          <p:cNvPr id="5" name="Slide Number Placeholder 4">
            <a:extLst>
              <a:ext uri="{FF2B5EF4-FFF2-40B4-BE49-F238E27FC236}">
                <a16:creationId xmlns:a16="http://schemas.microsoft.com/office/drawing/2014/main" id="{769EE4D6-4DA0-AD4F-959F-E3E3FE3E888D}"/>
              </a:ext>
            </a:extLst>
          </p:cNvPr>
          <p:cNvSpPr>
            <a:spLocks noGrp="1"/>
          </p:cNvSpPr>
          <p:nvPr>
            <p:ph type="sldNum" sz="quarter" idx="12"/>
          </p:nvPr>
        </p:nvSpPr>
        <p:spPr/>
        <p:txBody>
          <a:bodyPr/>
          <a:lstStyle/>
          <a:p>
            <a:fld id="{BF0BED19-DE85-894D-86F6-B9536EB856AB}" type="slidenum">
              <a:rPr lang="en-US" smtClean="0"/>
              <a:t>50</a:t>
            </a:fld>
            <a:endParaRPr lang="en-US"/>
          </a:p>
        </p:txBody>
      </p:sp>
      <p:pic>
        <p:nvPicPr>
          <p:cNvPr id="6" name="Picture 1" descr="Picture1 edited.JPG">
            <a:extLst>
              <a:ext uri="{FF2B5EF4-FFF2-40B4-BE49-F238E27FC236}">
                <a16:creationId xmlns:a16="http://schemas.microsoft.com/office/drawing/2014/main" id="{28C85381-2F25-ED48-A62E-DD75FA581D7E}"/>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038600" y="1462036"/>
            <a:ext cx="4899990" cy="498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descr="LUANNE 001.jpg">
            <a:extLst>
              <a:ext uri="{FF2B5EF4-FFF2-40B4-BE49-F238E27FC236}">
                <a16:creationId xmlns:a16="http://schemas.microsoft.com/office/drawing/2014/main" id="{76C6B875-A51E-7249-8B40-5FFEA7A242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038600" y="1462036"/>
            <a:ext cx="5325187" cy="4916795"/>
          </a:xfrm>
          <a:prstGeom prst="rect">
            <a:avLst/>
          </a:prstGeom>
        </p:spPr>
      </p:pic>
    </p:spTree>
    <p:extLst>
      <p:ext uri="{BB962C8B-B14F-4D97-AF65-F5344CB8AC3E}">
        <p14:creationId xmlns:p14="http://schemas.microsoft.com/office/powerpoint/2010/main" val="272518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18069F6-A503-8E48-B666-9F698F69973E}"/>
              </a:ext>
            </a:extLst>
          </p:cNvPr>
          <p:cNvSpPr txBox="1"/>
          <p:nvPr/>
        </p:nvSpPr>
        <p:spPr>
          <a:xfrm>
            <a:off x="6585882" y="4267832"/>
            <a:ext cx="4805996" cy="140144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100" i="1">
                <a:solidFill>
                  <a:srgbClr val="000000"/>
                </a:solidFill>
                <a:latin typeface="+mj-lt"/>
                <a:ea typeface="+mj-ea"/>
                <a:cs typeface="+mj-cs"/>
              </a:rPr>
              <a:t>Described wound exudate as</a:t>
            </a:r>
          </a:p>
          <a:p>
            <a:pPr defTabSz="914400">
              <a:lnSpc>
                <a:spcPct val="90000"/>
              </a:lnSpc>
              <a:spcBef>
                <a:spcPct val="0"/>
              </a:spcBef>
              <a:spcAft>
                <a:spcPts val="600"/>
              </a:spcAft>
            </a:pPr>
            <a:r>
              <a:rPr lang="en-US" sz="3100" i="1">
                <a:solidFill>
                  <a:srgbClr val="000000"/>
                </a:solidFill>
                <a:latin typeface="+mj-lt"/>
                <a:ea typeface="+mj-ea"/>
                <a:cs typeface="+mj-cs"/>
              </a:rPr>
              <a:t>“natures balsalm”</a:t>
            </a:r>
          </a:p>
        </p:txBody>
      </p:sp>
      <p:sp>
        <p:nvSpPr>
          <p:cNvPr id="2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4">
            <a:extLst>
              <a:ext uri="{FF2B5EF4-FFF2-40B4-BE49-F238E27FC236}">
                <a16:creationId xmlns:a16="http://schemas.microsoft.com/office/drawing/2014/main" id="{D827314F-59FE-E149-BA47-8CD33598A6A0}"/>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2" b="5932"/>
          <a:stretch/>
        </p:blipFill>
        <p:spPr bwMode="auto">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FD7CB927-A898-F44C-8D4D-9EA700267BE2}"/>
              </a:ext>
            </a:extLst>
          </p:cNvPr>
          <p:cNvSpPr>
            <a:spLocks noGrp="1"/>
          </p:cNvSpPr>
          <p:nvPr>
            <p:ph type="ftr" sz="quarter" idx="11"/>
          </p:nvPr>
        </p:nvSpPr>
        <p:spPr/>
        <p:txBody>
          <a:bodyPr/>
          <a:lstStyle/>
          <a:p>
            <a:r>
              <a:rPr lang="en-US"/>
              <a:t>© Wound Solutions Australia 2019</a:t>
            </a:r>
          </a:p>
        </p:txBody>
      </p:sp>
      <p:sp>
        <p:nvSpPr>
          <p:cNvPr id="5" name="Slide Number Placeholder 4">
            <a:extLst>
              <a:ext uri="{FF2B5EF4-FFF2-40B4-BE49-F238E27FC236}">
                <a16:creationId xmlns:a16="http://schemas.microsoft.com/office/drawing/2014/main" id="{5BDCAA74-EFEF-B248-BC15-AC4E6192D872}"/>
              </a:ext>
            </a:extLst>
          </p:cNvPr>
          <p:cNvSpPr>
            <a:spLocks noGrp="1"/>
          </p:cNvSpPr>
          <p:nvPr>
            <p:ph type="sldNum" sz="quarter" idx="12"/>
          </p:nvPr>
        </p:nvSpPr>
        <p:spPr/>
        <p:txBody>
          <a:bodyPr/>
          <a:lstStyle/>
          <a:p>
            <a:fld id="{BF0BED19-DE85-894D-86F6-B9536EB856AB}" type="slidenum">
              <a:rPr lang="en-US" smtClean="0"/>
              <a:t>6</a:t>
            </a:fld>
            <a:endParaRPr lang="en-US"/>
          </a:p>
        </p:txBody>
      </p:sp>
    </p:spTree>
    <p:extLst>
      <p:ext uri="{BB962C8B-B14F-4D97-AF65-F5344CB8AC3E}">
        <p14:creationId xmlns:p14="http://schemas.microsoft.com/office/powerpoint/2010/main" val="3962242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DF9C-4F64-3C4C-9F66-EF0D9E10243E}"/>
              </a:ext>
            </a:extLst>
          </p:cNvPr>
          <p:cNvSpPr>
            <a:spLocks noGrp="1"/>
          </p:cNvSpPr>
          <p:nvPr>
            <p:ph type="title"/>
          </p:nvPr>
        </p:nvSpPr>
        <p:spPr/>
        <p:txBody>
          <a:bodyPr/>
          <a:lstStyle/>
          <a:p>
            <a:r>
              <a:rPr lang="en-US" dirty="0"/>
              <a:t>Clinical Challenge</a:t>
            </a:r>
          </a:p>
        </p:txBody>
      </p:sp>
      <p:sp>
        <p:nvSpPr>
          <p:cNvPr id="3" name="Footer Placeholder 2">
            <a:extLst>
              <a:ext uri="{FF2B5EF4-FFF2-40B4-BE49-F238E27FC236}">
                <a16:creationId xmlns:a16="http://schemas.microsoft.com/office/drawing/2014/main" id="{B4CD4620-6B01-134C-98F2-F74C66B5B88F}"/>
              </a:ext>
            </a:extLst>
          </p:cNvPr>
          <p:cNvSpPr>
            <a:spLocks noGrp="1"/>
          </p:cNvSpPr>
          <p:nvPr>
            <p:ph type="ftr" sz="quarter" idx="11"/>
          </p:nvPr>
        </p:nvSpPr>
        <p:spPr/>
        <p:txBody>
          <a:bodyPr/>
          <a:lstStyle/>
          <a:p>
            <a:r>
              <a:rPr lang="en-US"/>
              <a:t>© Wound Solutions Australia 2019</a:t>
            </a:r>
          </a:p>
        </p:txBody>
      </p:sp>
      <p:sp>
        <p:nvSpPr>
          <p:cNvPr id="4" name="Slide Number Placeholder 3">
            <a:extLst>
              <a:ext uri="{FF2B5EF4-FFF2-40B4-BE49-F238E27FC236}">
                <a16:creationId xmlns:a16="http://schemas.microsoft.com/office/drawing/2014/main" id="{07DA945A-C577-D848-9371-4BC24647E71C}"/>
              </a:ext>
            </a:extLst>
          </p:cNvPr>
          <p:cNvSpPr>
            <a:spLocks noGrp="1"/>
          </p:cNvSpPr>
          <p:nvPr>
            <p:ph type="sldNum" sz="quarter" idx="12"/>
          </p:nvPr>
        </p:nvSpPr>
        <p:spPr/>
        <p:txBody>
          <a:bodyPr/>
          <a:lstStyle/>
          <a:p>
            <a:fld id="{BF0BED19-DE85-894D-86F6-B9536EB856AB}" type="slidenum">
              <a:rPr lang="en-US" smtClean="0"/>
              <a:t>51</a:t>
            </a:fld>
            <a:endParaRPr lang="en-US"/>
          </a:p>
        </p:txBody>
      </p:sp>
      <p:pic>
        <p:nvPicPr>
          <p:cNvPr id="5" name="Picture 4">
            <a:extLst>
              <a:ext uri="{FF2B5EF4-FFF2-40B4-BE49-F238E27FC236}">
                <a16:creationId xmlns:a16="http://schemas.microsoft.com/office/drawing/2014/main" id="{7A442855-0AD8-8D44-BCED-42255217DE3A}"/>
              </a:ext>
            </a:extLst>
          </p:cNvPr>
          <p:cNvPicPr>
            <a:picLocks noChangeAspect="1"/>
          </p:cNvPicPr>
          <p:nvPr/>
        </p:nvPicPr>
        <p:blipFill>
          <a:blip r:embed="rId2"/>
          <a:stretch>
            <a:fillRect/>
          </a:stretch>
        </p:blipFill>
        <p:spPr>
          <a:xfrm>
            <a:off x="2464905" y="1637032"/>
            <a:ext cx="6745356" cy="4566623"/>
          </a:xfrm>
          <a:prstGeom prst="rect">
            <a:avLst/>
          </a:prstGeom>
        </p:spPr>
      </p:pic>
      <p:sp>
        <p:nvSpPr>
          <p:cNvPr id="6" name="TextBox 5">
            <a:extLst>
              <a:ext uri="{FF2B5EF4-FFF2-40B4-BE49-F238E27FC236}">
                <a16:creationId xmlns:a16="http://schemas.microsoft.com/office/drawing/2014/main" id="{707A8A0C-0AE1-2C41-BD2A-374A0D13BDD5}"/>
              </a:ext>
            </a:extLst>
          </p:cNvPr>
          <p:cNvSpPr txBox="1"/>
          <p:nvPr/>
        </p:nvSpPr>
        <p:spPr>
          <a:xfrm>
            <a:off x="9554818" y="6453035"/>
            <a:ext cx="1288623" cy="276999"/>
          </a:xfrm>
          <a:prstGeom prst="rect">
            <a:avLst/>
          </a:prstGeom>
          <a:noFill/>
        </p:spPr>
        <p:txBody>
          <a:bodyPr wrap="none" rtlCol="0">
            <a:spAutoFit/>
          </a:bodyPr>
          <a:lstStyle/>
          <a:p>
            <a:r>
              <a:rPr lang="en-US" sz="1200" dirty="0" err="1"/>
              <a:t>www.coloplast.us</a:t>
            </a:r>
            <a:endParaRPr lang="en-US" sz="1200" dirty="0"/>
          </a:p>
        </p:txBody>
      </p:sp>
    </p:spTree>
    <p:extLst>
      <p:ext uri="{BB962C8B-B14F-4D97-AF65-F5344CB8AC3E}">
        <p14:creationId xmlns:p14="http://schemas.microsoft.com/office/powerpoint/2010/main" val="51049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7">
            <a:extLst>
              <a:ext uri="{FF2B5EF4-FFF2-40B4-BE49-F238E27FC236}">
                <a16:creationId xmlns:a16="http://schemas.microsoft.com/office/drawing/2014/main" id="{7A2DC634-7EE4-6B43-907D-250280C94E44}"/>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C08D6172-1B46-D341-8939-71BDCB72144E}" type="slidenum">
              <a:rPr lang="en-AU" altLang="en-US" smtClean="0">
                <a:solidFill>
                  <a:srgbClr val="045C75"/>
                </a:solidFill>
              </a:rPr>
              <a:pPr eaLnBrk="1" hangingPunct="1">
                <a:defRPr/>
              </a:pPr>
              <a:t>52</a:t>
            </a:fld>
            <a:endParaRPr lang="en-AU" altLang="en-US">
              <a:solidFill>
                <a:srgbClr val="045C75"/>
              </a:solidFill>
            </a:endParaRPr>
          </a:p>
        </p:txBody>
      </p:sp>
      <p:pic>
        <p:nvPicPr>
          <p:cNvPr id="151554" name="Picture 2">
            <a:extLst>
              <a:ext uri="{FF2B5EF4-FFF2-40B4-BE49-F238E27FC236}">
                <a16:creationId xmlns:a16="http://schemas.microsoft.com/office/drawing/2014/main" id="{D4463C84-07B1-1745-8A55-8514621BB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312739"/>
            <a:ext cx="871537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9562B8B-DA44-8A4F-8A41-6A3564A11E2F}"/>
              </a:ext>
            </a:extLst>
          </p:cNvPr>
          <p:cNvSpPr txBox="1"/>
          <p:nvPr/>
        </p:nvSpPr>
        <p:spPr>
          <a:xfrm>
            <a:off x="2381251" y="1214439"/>
            <a:ext cx="2786063" cy="3508375"/>
          </a:xfrm>
          <a:prstGeom prst="rect">
            <a:avLst/>
          </a:prstGeom>
          <a:noFill/>
        </p:spPr>
        <p:txBody>
          <a:bodyPr>
            <a:spAutoFit/>
          </a:bodyPr>
          <a:lstStyle/>
          <a:p>
            <a:pPr algn="ctr" eaLnBrk="1" hangingPunct="1">
              <a:defRPr/>
            </a:pPr>
            <a:r>
              <a:rPr lang="en-AU" sz="2800" i="1" dirty="0"/>
              <a:t>Wound </a:t>
            </a:r>
            <a:r>
              <a:rPr lang="en-AU" sz="2800" i="1" dirty="0" err="1"/>
              <a:t>Exudate</a:t>
            </a:r>
            <a:r>
              <a:rPr lang="en-AU" sz="2800" i="1" dirty="0"/>
              <a:t> </a:t>
            </a:r>
          </a:p>
          <a:p>
            <a:pPr algn="ctr" eaLnBrk="1" hangingPunct="1">
              <a:defRPr/>
            </a:pPr>
            <a:endParaRPr lang="en-AU" sz="2800" i="1" dirty="0"/>
          </a:p>
          <a:p>
            <a:pPr algn="ctr" eaLnBrk="1" hangingPunct="1">
              <a:defRPr/>
            </a:pPr>
            <a:endParaRPr lang="en-AU" sz="2800" i="1" dirty="0"/>
          </a:p>
          <a:p>
            <a:pPr algn="ctr" eaLnBrk="1" hangingPunct="1">
              <a:defRPr/>
            </a:pPr>
            <a:r>
              <a:rPr lang="en-AU" sz="2800" i="1" dirty="0"/>
              <a:t>Just one piece of the  </a:t>
            </a:r>
          </a:p>
          <a:p>
            <a:pPr algn="ctr" eaLnBrk="1" hangingPunct="1">
              <a:defRPr/>
            </a:pPr>
            <a:r>
              <a:rPr lang="en-AU" sz="2800" i="1" dirty="0"/>
              <a:t>bigger  picture</a:t>
            </a:r>
          </a:p>
          <a:p>
            <a:pPr algn="ctr" eaLnBrk="1" hangingPunct="1">
              <a:defRPr/>
            </a:pPr>
            <a:endParaRPr lang="en-AU" dirty="0">
              <a:effectLst>
                <a:outerShdw blurRad="38100" dist="38100" dir="2700000" algn="tl">
                  <a:srgbClr val="000000">
                    <a:alpha val="43137"/>
                  </a:srgbClr>
                </a:outerShdw>
              </a:effectLst>
            </a:endParaRPr>
          </a:p>
          <a:p>
            <a:pPr algn="ctr" eaLnBrk="1" hangingPunct="1">
              <a:defRPr/>
            </a:pPr>
            <a:endParaRPr lang="en-AU" dirty="0">
              <a:effectLst>
                <a:outerShdw blurRad="38100" dist="38100" dir="2700000" algn="tl">
                  <a:srgbClr val="000000">
                    <a:alpha val="43137"/>
                  </a:srgbClr>
                </a:outerShdw>
              </a:effectLst>
            </a:endParaRPr>
          </a:p>
          <a:p>
            <a:pPr algn="ctr" eaLnBrk="1" hangingPunct="1">
              <a:defRPr/>
            </a:pPr>
            <a:endParaRPr lang="en-AU" dirty="0">
              <a:effectLst>
                <a:outerShdw blurRad="38100" dist="38100" dir="2700000" algn="tl">
                  <a:srgbClr val="000000">
                    <a:alpha val="43137"/>
                  </a:srgbClr>
                </a:outerShdw>
              </a:effectLst>
            </a:endParaRPr>
          </a:p>
        </p:txBody>
      </p:sp>
      <p:sp>
        <p:nvSpPr>
          <p:cNvPr id="80902" name="Text Box 6">
            <a:extLst>
              <a:ext uri="{FF2B5EF4-FFF2-40B4-BE49-F238E27FC236}">
                <a16:creationId xmlns:a16="http://schemas.microsoft.com/office/drawing/2014/main" id="{9735CF07-DAC0-8C4B-AD99-8A19415874D2}"/>
              </a:ext>
            </a:extLst>
          </p:cNvPr>
          <p:cNvSpPr txBox="1">
            <a:spLocks noChangeArrowheads="1"/>
          </p:cNvSpPr>
          <p:nvPr/>
        </p:nvSpPr>
        <p:spPr bwMode="auto">
          <a:xfrm>
            <a:off x="2920319" y="5102225"/>
            <a:ext cx="1690463" cy="523220"/>
          </a:xfrm>
          <a:prstGeom prst="rect">
            <a:avLst/>
          </a:prstGeom>
          <a:noFill/>
          <a:ln>
            <a:noFill/>
          </a:ln>
          <a:effectLst/>
        </p:spPr>
        <p:txBody>
          <a:bodyPr wrap="none">
            <a:spAutoFit/>
          </a:bodyPr>
          <a:lstStyle/>
          <a:p>
            <a:pPr algn="ctr" eaLnBrk="1" hangingPunct="1">
              <a:defRPr/>
            </a:pPr>
            <a:r>
              <a:rPr lang="en-AU" altLang="en-US" sz="2800">
                <a:effectLst>
                  <a:outerShdw blurRad="38100" dist="38100" dir="2700000" algn="tl">
                    <a:srgbClr val="C0C0C0"/>
                  </a:outerShdw>
                </a:effectLst>
              </a:rPr>
              <a:t>Thank you</a:t>
            </a:r>
          </a:p>
        </p:txBody>
      </p:sp>
      <p:sp>
        <p:nvSpPr>
          <p:cNvPr id="2" name="Footer Placeholder 1">
            <a:extLst>
              <a:ext uri="{FF2B5EF4-FFF2-40B4-BE49-F238E27FC236}">
                <a16:creationId xmlns:a16="http://schemas.microsoft.com/office/drawing/2014/main" id="{6A639338-7238-4B4C-B353-1030A3D5D878}"/>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2395613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77615D-A8E5-0443-B3B2-FEA99567CBD2}"/>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4A60D9F0-8018-B94C-B725-3CBDA2232874}"/>
              </a:ext>
            </a:extLst>
          </p:cNvPr>
          <p:cNvSpPr>
            <a:spLocks noGrp="1"/>
          </p:cNvSpPr>
          <p:nvPr>
            <p:ph idx="1"/>
          </p:nvPr>
        </p:nvSpPr>
        <p:spPr/>
        <p:txBody>
          <a:bodyPr/>
          <a:lstStyle/>
          <a:p>
            <a:r>
              <a:rPr lang="en-US" dirty="0"/>
              <a:t>World Union of Wound Healing Societies Consensus Document. Wound exudate effective assessment and management. Wounds International 2019</a:t>
            </a:r>
          </a:p>
          <a:p>
            <a:r>
              <a:rPr lang="en-US" dirty="0" err="1"/>
              <a:t>Dowsett</a:t>
            </a:r>
            <a:r>
              <a:rPr lang="en-US" dirty="0"/>
              <a:t> C (2012) Management of wound exudate. Independent Nurse. </a:t>
            </a:r>
          </a:p>
          <a:p>
            <a:r>
              <a:rPr lang="en-US" dirty="0"/>
              <a:t>Tickle J. (2013) Living Dy-To-Day with a heavily exuding wound: Recommendations for Practice. Wound Essentials Vol 8 No 1</a:t>
            </a:r>
          </a:p>
        </p:txBody>
      </p:sp>
      <p:sp>
        <p:nvSpPr>
          <p:cNvPr id="2" name="Footer Placeholder 1">
            <a:extLst>
              <a:ext uri="{FF2B5EF4-FFF2-40B4-BE49-F238E27FC236}">
                <a16:creationId xmlns:a16="http://schemas.microsoft.com/office/drawing/2014/main" id="{5CF1F6AD-A8F7-8242-A5E2-6EA0C6846253}"/>
              </a:ext>
            </a:extLst>
          </p:cNvPr>
          <p:cNvSpPr>
            <a:spLocks noGrp="1"/>
          </p:cNvSpPr>
          <p:nvPr>
            <p:ph type="ftr" sz="quarter" idx="11"/>
          </p:nvPr>
        </p:nvSpPr>
        <p:spPr/>
        <p:txBody>
          <a:bodyPr/>
          <a:lstStyle/>
          <a:p>
            <a:r>
              <a:rPr lang="en-US"/>
              <a:t>© Wound Solutions Australia 2019</a:t>
            </a:r>
          </a:p>
        </p:txBody>
      </p:sp>
      <p:sp>
        <p:nvSpPr>
          <p:cNvPr id="3" name="Slide Number Placeholder 2">
            <a:extLst>
              <a:ext uri="{FF2B5EF4-FFF2-40B4-BE49-F238E27FC236}">
                <a16:creationId xmlns:a16="http://schemas.microsoft.com/office/drawing/2014/main" id="{688ED6BE-1F5D-344D-8945-8E3A0B496713}"/>
              </a:ext>
            </a:extLst>
          </p:cNvPr>
          <p:cNvSpPr>
            <a:spLocks noGrp="1"/>
          </p:cNvSpPr>
          <p:nvPr>
            <p:ph type="sldNum" sz="quarter" idx="12"/>
          </p:nvPr>
        </p:nvSpPr>
        <p:spPr/>
        <p:txBody>
          <a:bodyPr/>
          <a:lstStyle/>
          <a:p>
            <a:fld id="{BF0BED19-DE85-894D-86F6-B9536EB856AB}" type="slidenum">
              <a:rPr lang="en-US" smtClean="0"/>
              <a:t>53</a:t>
            </a:fld>
            <a:endParaRPr lang="en-US"/>
          </a:p>
        </p:txBody>
      </p:sp>
    </p:spTree>
    <p:extLst>
      <p:ext uri="{BB962C8B-B14F-4D97-AF65-F5344CB8AC3E}">
        <p14:creationId xmlns:p14="http://schemas.microsoft.com/office/powerpoint/2010/main" val="1508160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FB61-2969-5446-9017-1A52C061061C}"/>
              </a:ext>
            </a:extLst>
          </p:cNvPr>
          <p:cNvSpPr>
            <a:spLocks noGrp="1"/>
          </p:cNvSpPr>
          <p:nvPr>
            <p:ph type="title"/>
          </p:nvPr>
        </p:nvSpPr>
        <p:spPr/>
        <p:txBody>
          <a:bodyPr/>
          <a:lstStyle/>
          <a:p>
            <a:r>
              <a:rPr lang="en-US" dirty="0"/>
              <a:t>Wound exudate</a:t>
            </a:r>
          </a:p>
        </p:txBody>
      </p:sp>
      <p:sp>
        <p:nvSpPr>
          <p:cNvPr id="3" name="Content Placeholder 2">
            <a:extLst>
              <a:ext uri="{FF2B5EF4-FFF2-40B4-BE49-F238E27FC236}">
                <a16:creationId xmlns:a16="http://schemas.microsoft.com/office/drawing/2014/main" id="{FB59B568-E763-A144-BB7D-31FDB4D207C9}"/>
              </a:ext>
            </a:extLst>
          </p:cNvPr>
          <p:cNvSpPr>
            <a:spLocks noGrp="1"/>
          </p:cNvSpPr>
          <p:nvPr>
            <p:ph idx="1"/>
          </p:nvPr>
        </p:nvSpPr>
        <p:spPr/>
        <p:txBody>
          <a:bodyPr/>
          <a:lstStyle/>
          <a:p>
            <a:r>
              <a:rPr lang="en-US"/>
              <a:t>Plays a key role in wound healing and is produced as a normal and essential part of the healing process</a:t>
            </a:r>
          </a:p>
          <a:p>
            <a:endParaRPr lang="en-US"/>
          </a:p>
          <a:p>
            <a:r>
              <a:rPr lang="en-US"/>
              <a:t>Can delay healing when the amount is wrong, the place is wrong, and the composition is wrong</a:t>
            </a:r>
          </a:p>
          <a:p>
            <a:endParaRPr lang="en-US"/>
          </a:p>
          <a:p>
            <a:r>
              <a:rPr lang="en-US"/>
              <a:t>We need to be able to effectively assess and manage wound exudate to facilitate timely healing of wounds</a:t>
            </a:r>
          </a:p>
        </p:txBody>
      </p:sp>
      <p:sp>
        <p:nvSpPr>
          <p:cNvPr id="4" name="Footer Placeholder 3">
            <a:extLst>
              <a:ext uri="{FF2B5EF4-FFF2-40B4-BE49-F238E27FC236}">
                <a16:creationId xmlns:a16="http://schemas.microsoft.com/office/drawing/2014/main" id="{E5DEB112-7E7E-D441-AFDC-FE68EBDBA128}"/>
              </a:ext>
            </a:extLst>
          </p:cNvPr>
          <p:cNvSpPr>
            <a:spLocks noGrp="1"/>
          </p:cNvSpPr>
          <p:nvPr>
            <p:ph type="ftr" sz="quarter" idx="11"/>
          </p:nvPr>
        </p:nvSpPr>
        <p:spPr/>
        <p:txBody>
          <a:bodyPr/>
          <a:lstStyle/>
          <a:p>
            <a:r>
              <a:rPr lang="en-US"/>
              <a:t>© Wound Solutions Australia 2019</a:t>
            </a:r>
          </a:p>
        </p:txBody>
      </p:sp>
      <p:sp>
        <p:nvSpPr>
          <p:cNvPr id="5" name="Slide Number Placeholder 4">
            <a:extLst>
              <a:ext uri="{FF2B5EF4-FFF2-40B4-BE49-F238E27FC236}">
                <a16:creationId xmlns:a16="http://schemas.microsoft.com/office/drawing/2014/main" id="{8C4E766A-C892-7447-8530-31C5FD2DBB52}"/>
              </a:ext>
            </a:extLst>
          </p:cNvPr>
          <p:cNvSpPr>
            <a:spLocks noGrp="1"/>
          </p:cNvSpPr>
          <p:nvPr>
            <p:ph type="sldNum" sz="quarter" idx="12"/>
          </p:nvPr>
        </p:nvSpPr>
        <p:spPr/>
        <p:txBody>
          <a:bodyPr/>
          <a:lstStyle/>
          <a:p>
            <a:fld id="{BF0BED19-DE85-894D-86F6-B9536EB856AB}" type="slidenum">
              <a:rPr lang="en-US" smtClean="0"/>
              <a:t>7</a:t>
            </a:fld>
            <a:endParaRPr lang="en-US"/>
          </a:p>
        </p:txBody>
      </p:sp>
    </p:spTree>
    <p:extLst>
      <p:ext uri="{BB962C8B-B14F-4D97-AF65-F5344CB8AC3E}">
        <p14:creationId xmlns:p14="http://schemas.microsoft.com/office/powerpoint/2010/main" val="2770812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0A85C-E6F1-8C43-8AF4-DA13E065F211}"/>
              </a:ext>
            </a:extLst>
          </p:cNvPr>
          <p:cNvSpPr>
            <a:spLocks noGrp="1"/>
          </p:cNvSpPr>
          <p:nvPr>
            <p:ph type="title"/>
          </p:nvPr>
        </p:nvSpPr>
        <p:spPr>
          <a:xfrm>
            <a:off x="648929" y="629266"/>
            <a:ext cx="6586491" cy="1676603"/>
          </a:xfrm>
        </p:spPr>
        <p:txBody>
          <a:bodyPr>
            <a:normAutofit/>
          </a:bodyPr>
          <a:lstStyle/>
          <a:p>
            <a:r>
              <a:rPr lang="en-US"/>
              <a:t>What is wound exudate?</a:t>
            </a:r>
          </a:p>
        </p:txBody>
      </p:sp>
      <p:sp>
        <p:nvSpPr>
          <p:cNvPr id="3" name="Content Placeholder 2">
            <a:extLst>
              <a:ext uri="{FF2B5EF4-FFF2-40B4-BE49-F238E27FC236}">
                <a16:creationId xmlns:a16="http://schemas.microsoft.com/office/drawing/2014/main" id="{62F5A074-9601-C14F-944B-5603F86468EC}"/>
              </a:ext>
            </a:extLst>
          </p:cNvPr>
          <p:cNvSpPr>
            <a:spLocks noGrp="1"/>
          </p:cNvSpPr>
          <p:nvPr>
            <p:ph idx="1"/>
          </p:nvPr>
        </p:nvSpPr>
        <p:spPr>
          <a:xfrm>
            <a:off x="648930" y="2438400"/>
            <a:ext cx="6586489" cy="3785419"/>
          </a:xfrm>
        </p:spPr>
        <p:txBody>
          <a:bodyPr>
            <a:normAutofit/>
          </a:bodyPr>
          <a:lstStyle/>
          <a:p>
            <a:r>
              <a:rPr lang="en-US" sz="2400" dirty="0"/>
              <a:t>Exuded matter; especially the material composed of serum, fibrin, and white blood cells that escapes into a superficial lesion or area of inflammation.</a:t>
            </a:r>
          </a:p>
          <a:p>
            <a:endParaRPr lang="en-US" sz="2400" dirty="0"/>
          </a:p>
          <a:p>
            <a:r>
              <a:rPr lang="en-US" sz="2400" dirty="0"/>
              <a:t>The fluid produced by a wound as it heals, and is a normal part of the healing process</a:t>
            </a:r>
          </a:p>
        </p:txBody>
      </p:sp>
      <p:pic>
        <p:nvPicPr>
          <p:cNvPr id="4" name="Picture 3">
            <a:extLst>
              <a:ext uri="{FF2B5EF4-FFF2-40B4-BE49-F238E27FC236}">
                <a16:creationId xmlns:a16="http://schemas.microsoft.com/office/drawing/2014/main" id="{22F712D9-9A8D-7445-8076-FDD62B735AAF}"/>
              </a:ext>
            </a:extLst>
          </p:cNvPr>
          <p:cNvPicPr>
            <a:picLocks noChangeAspect="1"/>
          </p:cNvPicPr>
          <p:nvPr/>
        </p:nvPicPr>
        <p:blipFill rotWithShape="1">
          <a:blip r:embed="rId3"/>
          <a:srcRect l="1377" r="6865" b="2"/>
          <a:stretch/>
        </p:blipFill>
        <p:spPr>
          <a:xfrm>
            <a:off x="7556408" y="10"/>
            <a:ext cx="4635591" cy="6857990"/>
          </a:xfrm>
          <a:prstGeom prst="rect">
            <a:avLst/>
          </a:prstGeom>
          <a:effectLst/>
        </p:spPr>
      </p:pic>
      <p:sp>
        <p:nvSpPr>
          <p:cNvPr id="5" name="Footer Placeholder 4">
            <a:extLst>
              <a:ext uri="{FF2B5EF4-FFF2-40B4-BE49-F238E27FC236}">
                <a16:creationId xmlns:a16="http://schemas.microsoft.com/office/drawing/2014/main" id="{A77E6FF1-7065-B14A-BE69-17C1F1673CF9}"/>
              </a:ext>
            </a:extLst>
          </p:cNvPr>
          <p:cNvSpPr>
            <a:spLocks noGrp="1"/>
          </p:cNvSpPr>
          <p:nvPr>
            <p:ph type="ftr" sz="quarter" idx="11"/>
          </p:nvPr>
        </p:nvSpPr>
        <p:spPr/>
        <p:txBody>
          <a:bodyPr/>
          <a:lstStyle/>
          <a:p>
            <a:r>
              <a:rPr lang="en-US"/>
              <a:t>© Wound Solutions Australia 2019</a:t>
            </a:r>
          </a:p>
        </p:txBody>
      </p:sp>
      <p:sp>
        <p:nvSpPr>
          <p:cNvPr id="6" name="Slide Number Placeholder 5">
            <a:extLst>
              <a:ext uri="{FF2B5EF4-FFF2-40B4-BE49-F238E27FC236}">
                <a16:creationId xmlns:a16="http://schemas.microsoft.com/office/drawing/2014/main" id="{1AAD8576-F347-8B4B-AACE-2C07A595C71C}"/>
              </a:ext>
            </a:extLst>
          </p:cNvPr>
          <p:cNvSpPr>
            <a:spLocks noGrp="1"/>
          </p:cNvSpPr>
          <p:nvPr>
            <p:ph type="sldNum" sz="quarter" idx="12"/>
          </p:nvPr>
        </p:nvSpPr>
        <p:spPr/>
        <p:txBody>
          <a:bodyPr/>
          <a:lstStyle/>
          <a:p>
            <a:fld id="{BF0BED19-DE85-894D-86F6-B9536EB856AB}" type="slidenum">
              <a:rPr lang="en-US" smtClean="0"/>
              <a:t>8</a:t>
            </a:fld>
            <a:endParaRPr lang="en-US"/>
          </a:p>
        </p:txBody>
      </p:sp>
    </p:spTree>
    <p:extLst>
      <p:ext uri="{BB962C8B-B14F-4D97-AF65-F5344CB8AC3E}">
        <p14:creationId xmlns:p14="http://schemas.microsoft.com/office/powerpoint/2010/main" val="161555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7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7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F1CD-C87F-D04D-A268-C28E2C7EB5B1}"/>
              </a:ext>
            </a:extLst>
          </p:cNvPr>
          <p:cNvSpPr>
            <a:spLocks noGrp="1"/>
          </p:cNvSpPr>
          <p:nvPr>
            <p:ph type="title"/>
          </p:nvPr>
        </p:nvSpPr>
        <p:spPr/>
        <p:txBody>
          <a:bodyPr/>
          <a:lstStyle/>
          <a:p>
            <a:r>
              <a:rPr lang="en-US"/>
              <a:t>Importance of wound exudate</a:t>
            </a:r>
          </a:p>
        </p:txBody>
      </p:sp>
      <p:sp>
        <p:nvSpPr>
          <p:cNvPr id="3" name="Content Placeholder 2">
            <a:extLst>
              <a:ext uri="{FF2B5EF4-FFF2-40B4-BE49-F238E27FC236}">
                <a16:creationId xmlns:a16="http://schemas.microsoft.com/office/drawing/2014/main" id="{CADFADFF-E7DE-DB42-BFFD-7C4038AD1481}"/>
              </a:ext>
            </a:extLst>
          </p:cNvPr>
          <p:cNvSpPr>
            <a:spLocks noGrp="1"/>
          </p:cNvSpPr>
          <p:nvPr>
            <p:ph idx="1"/>
          </p:nvPr>
        </p:nvSpPr>
        <p:spPr/>
        <p:txBody>
          <a:bodyPr>
            <a:normAutofit fontScale="92500"/>
          </a:bodyPr>
          <a:lstStyle/>
          <a:p>
            <a:r>
              <a:rPr lang="en-US"/>
              <a:t>Provision of a moist wound environment</a:t>
            </a:r>
          </a:p>
          <a:p>
            <a:endParaRPr lang="en-US"/>
          </a:p>
          <a:p>
            <a:r>
              <a:rPr lang="en-US"/>
              <a:t>Diffusion of immune mediators &amp; growth factors across the wound bed</a:t>
            </a:r>
          </a:p>
          <a:p>
            <a:endParaRPr lang="en-US"/>
          </a:p>
          <a:p>
            <a:r>
              <a:rPr lang="en-US"/>
              <a:t>Medium for migration of tissue-repairing cells across wound bed</a:t>
            </a:r>
          </a:p>
          <a:p>
            <a:endParaRPr lang="en-US"/>
          </a:p>
          <a:p>
            <a:r>
              <a:rPr lang="en-US"/>
              <a:t>Supplying essential nutrients needed for cell metabolism</a:t>
            </a:r>
          </a:p>
          <a:p>
            <a:endParaRPr lang="en-US"/>
          </a:p>
          <a:p>
            <a:r>
              <a:rPr lang="en-US"/>
              <a:t>Promoting the separation of dead or damaged tissue (autolysis)</a:t>
            </a:r>
          </a:p>
        </p:txBody>
      </p:sp>
      <p:sp>
        <p:nvSpPr>
          <p:cNvPr id="4" name="Footer Placeholder 3">
            <a:extLst>
              <a:ext uri="{FF2B5EF4-FFF2-40B4-BE49-F238E27FC236}">
                <a16:creationId xmlns:a16="http://schemas.microsoft.com/office/drawing/2014/main" id="{0CD4617A-5108-014F-A3ED-AB7081645BFF}"/>
              </a:ext>
            </a:extLst>
          </p:cNvPr>
          <p:cNvSpPr>
            <a:spLocks noGrp="1"/>
          </p:cNvSpPr>
          <p:nvPr>
            <p:ph type="ftr" sz="quarter" idx="11"/>
          </p:nvPr>
        </p:nvSpPr>
        <p:spPr/>
        <p:txBody>
          <a:bodyPr/>
          <a:lstStyle/>
          <a:p>
            <a:r>
              <a:rPr lang="en-US"/>
              <a:t>© Wound Solutions Australia 2019</a:t>
            </a:r>
          </a:p>
        </p:txBody>
      </p:sp>
      <p:sp>
        <p:nvSpPr>
          <p:cNvPr id="5" name="Slide Number Placeholder 4">
            <a:extLst>
              <a:ext uri="{FF2B5EF4-FFF2-40B4-BE49-F238E27FC236}">
                <a16:creationId xmlns:a16="http://schemas.microsoft.com/office/drawing/2014/main" id="{481CB8DD-37F6-6048-B962-C4A9595A5942}"/>
              </a:ext>
            </a:extLst>
          </p:cNvPr>
          <p:cNvSpPr>
            <a:spLocks noGrp="1"/>
          </p:cNvSpPr>
          <p:nvPr>
            <p:ph type="sldNum" sz="quarter" idx="12"/>
          </p:nvPr>
        </p:nvSpPr>
        <p:spPr/>
        <p:txBody>
          <a:bodyPr/>
          <a:lstStyle/>
          <a:p>
            <a:fld id="{BF0BED19-DE85-894D-86F6-B9536EB856AB}" type="slidenum">
              <a:rPr lang="en-US" smtClean="0"/>
              <a:t>9</a:t>
            </a:fld>
            <a:endParaRPr lang="en-US"/>
          </a:p>
        </p:txBody>
      </p:sp>
    </p:spTree>
    <p:extLst>
      <p:ext uri="{BB962C8B-B14F-4D97-AF65-F5344CB8AC3E}">
        <p14:creationId xmlns:p14="http://schemas.microsoft.com/office/powerpoint/2010/main" val="2800268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7">
            <a:extLst>
              <a:ext uri="{FF2B5EF4-FFF2-40B4-BE49-F238E27FC236}">
                <a16:creationId xmlns:a16="http://schemas.microsoft.com/office/drawing/2014/main" id="{AE770473-3AC6-664A-8DB8-8BBBB77B1F03}"/>
              </a:ext>
            </a:extLst>
          </p:cNvPr>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defRPr/>
            </a:pPr>
            <a:fld id="{9797CC4C-46E9-9043-8473-9A5F7226ED73}" type="slidenum">
              <a:rPr lang="en-AU" altLang="en-US" smtClean="0">
                <a:solidFill>
                  <a:srgbClr val="045C75"/>
                </a:solidFill>
              </a:rPr>
              <a:pPr eaLnBrk="1" hangingPunct="1">
                <a:defRPr/>
              </a:pPr>
              <a:t>10</a:t>
            </a:fld>
            <a:endParaRPr lang="en-AU" altLang="en-US">
              <a:solidFill>
                <a:srgbClr val="045C75"/>
              </a:solidFill>
            </a:endParaRPr>
          </a:p>
        </p:txBody>
      </p:sp>
      <p:sp>
        <p:nvSpPr>
          <p:cNvPr id="35842" name="Title 1">
            <a:extLst>
              <a:ext uri="{FF2B5EF4-FFF2-40B4-BE49-F238E27FC236}">
                <a16:creationId xmlns:a16="http://schemas.microsoft.com/office/drawing/2014/main" id="{035E077E-FEE9-584F-AF83-69F813CABAF4}"/>
              </a:ext>
            </a:extLst>
          </p:cNvPr>
          <p:cNvSpPr>
            <a:spLocks noGrp="1"/>
          </p:cNvSpPr>
          <p:nvPr>
            <p:ph type="title"/>
          </p:nvPr>
        </p:nvSpPr>
        <p:spPr>
          <a:xfrm>
            <a:off x="1981200" y="500064"/>
            <a:ext cx="8229600" cy="1500187"/>
          </a:xfrm>
        </p:spPr>
        <p:txBody>
          <a:bodyPr/>
          <a:lstStyle/>
          <a:p>
            <a:pPr eaLnBrk="1" hangingPunct="1"/>
            <a:r>
              <a:rPr lang="en-AU" altLang="en-US" dirty="0">
                <a:latin typeface="Tahoma" panose="020B0604030504040204" pitchFamily="34" charset="0"/>
                <a:cs typeface="Tahoma" panose="020B0604030504040204" pitchFamily="34" charset="0"/>
              </a:rPr>
              <a:t>Formation of wound exudate</a:t>
            </a:r>
          </a:p>
        </p:txBody>
      </p:sp>
      <p:pic>
        <p:nvPicPr>
          <p:cNvPr id="35843" name="Picture 2">
            <a:extLst>
              <a:ext uri="{FF2B5EF4-FFF2-40B4-BE49-F238E27FC236}">
                <a16:creationId xmlns:a16="http://schemas.microsoft.com/office/drawing/2014/main" id="{45489C6E-4474-D249-AEE7-9C3FC372E6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5450" y="1893095"/>
            <a:ext cx="8286750" cy="4143375"/>
          </a:xfrm>
          <a:solidFill>
            <a:schemeClr val="accent1"/>
          </a:solidFill>
        </p:spPr>
      </p:pic>
      <p:sp>
        <p:nvSpPr>
          <p:cNvPr id="4" name="TextBox 3">
            <a:extLst>
              <a:ext uri="{FF2B5EF4-FFF2-40B4-BE49-F238E27FC236}">
                <a16:creationId xmlns:a16="http://schemas.microsoft.com/office/drawing/2014/main" id="{DEAD007E-842A-9447-9457-BDBF60461F91}"/>
              </a:ext>
            </a:extLst>
          </p:cNvPr>
          <p:cNvSpPr txBox="1"/>
          <p:nvPr/>
        </p:nvSpPr>
        <p:spPr>
          <a:xfrm>
            <a:off x="6238876" y="6215064"/>
            <a:ext cx="3357563" cy="36988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spAutoFit/>
          </a:bodyPr>
          <a:lstStyle/>
          <a:p>
            <a:pPr algn="ctr" eaLnBrk="1" hangingPunct="1">
              <a:defRPr/>
            </a:pPr>
            <a:r>
              <a:rPr lang="en-AU">
                <a:solidFill>
                  <a:srgbClr val="000000"/>
                </a:solidFill>
                <a:effectLst>
                  <a:outerShdw blurRad="38100" dist="38100" dir="2700000" algn="tl">
                    <a:srgbClr val="000000">
                      <a:alpha val="43137"/>
                    </a:srgbClr>
                  </a:outerShdw>
                </a:effectLst>
              </a:rPr>
              <a:t>RESPONSE TO WOUNDING</a:t>
            </a:r>
          </a:p>
        </p:txBody>
      </p:sp>
      <p:cxnSp>
        <p:nvCxnSpPr>
          <p:cNvPr id="35845" name="Straight Arrow Connector 5">
            <a:extLst>
              <a:ext uri="{FF2B5EF4-FFF2-40B4-BE49-F238E27FC236}">
                <a16:creationId xmlns:a16="http://schemas.microsoft.com/office/drawing/2014/main" id="{5AD7A1DF-FF08-D642-94FD-7AE75DFE56F6}"/>
              </a:ext>
            </a:extLst>
          </p:cNvPr>
          <p:cNvCxnSpPr>
            <a:cxnSpLocks noChangeShapeType="1"/>
          </p:cNvCxnSpPr>
          <p:nvPr/>
        </p:nvCxnSpPr>
        <p:spPr bwMode="auto">
          <a:xfrm rot="10800000">
            <a:off x="8496301" y="5697142"/>
            <a:ext cx="500062" cy="428625"/>
          </a:xfrm>
          <a:prstGeom prst="straightConnector1">
            <a:avLst/>
          </a:prstGeom>
          <a:noFill/>
          <a:ln w="3810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3" name="Rectangle 2">
            <a:extLst>
              <a:ext uri="{FF2B5EF4-FFF2-40B4-BE49-F238E27FC236}">
                <a16:creationId xmlns:a16="http://schemas.microsoft.com/office/drawing/2014/main" id="{5AD7C81B-E092-924B-B64C-FAB9B3F9538E}"/>
              </a:ext>
            </a:extLst>
          </p:cNvPr>
          <p:cNvSpPr/>
          <p:nvPr/>
        </p:nvSpPr>
        <p:spPr>
          <a:xfrm rot="19251148">
            <a:off x="1692341" y="2886625"/>
            <a:ext cx="7773577"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rPr>
              <a:t>WRONG</a:t>
            </a:r>
          </a:p>
        </p:txBody>
      </p:sp>
      <p:sp>
        <p:nvSpPr>
          <p:cNvPr id="5" name="TextBox 4">
            <a:extLst>
              <a:ext uri="{FF2B5EF4-FFF2-40B4-BE49-F238E27FC236}">
                <a16:creationId xmlns:a16="http://schemas.microsoft.com/office/drawing/2014/main" id="{98471E45-C16C-9749-B1ED-A152A78077DE}"/>
              </a:ext>
            </a:extLst>
          </p:cNvPr>
          <p:cNvSpPr txBox="1"/>
          <p:nvPr/>
        </p:nvSpPr>
        <p:spPr>
          <a:xfrm>
            <a:off x="9982200" y="6538119"/>
            <a:ext cx="1736373" cy="246221"/>
          </a:xfrm>
          <a:prstGeom prst="rect">
            <a:avLst/>
          </a:prstGeom>
          <a:noFill/>
        </p:spPr>
        <p:txBody>
          <a:bodyPr wrap="none" rtlCol="0">
            <a:spAutoFit/>
          </a:bodyPr>
          <a:lstStyle/>
          <a:p>
            <a:r>
              <a:rPr lang="en-US" sz="1000" dirty="0"/>
              <a:t>(Starling 1986, </a:t>
            </a:r>
            <a:r>
              <a:rPr lang="en-US" sz="1000" dirty="0" err="1"/>
              <a:t>Ganong</a:t>
            </a:r>
            <a:r>
              <a:rPr lang="en-US" sz="1000" dirty="0"/>
              <a:t>, 2005)</a:t>
            </a:r>
          </a:p>
        </p:txBody>
      </p:sp>
      <p:sp>
        <p:nvSpPr>
          <p:cNvPr id="7" name="Footer Placeholder 6">
            <a:extLst>
              <a:ext uri="{FF2B5EF4-FFF2-40B4-BE49-F238E27FC236}">
                <a16:creationId xmlns:a16="http://schemas.microsoft.com/office/drawing/2014/main" id="{B998A00A-FBB3-FB49-994B-6723C0E4E2D6}"/>
              </a:ext>
            </a:extLst>
          </p:cNvPr>
          <p:cNvSpPr>
            <a:spLocks noGrp="1"/>
          </p:cNvSpPr>
          <p:nvPr>
            <p:ph type="ftr" sz="quarter" idx="11"/>
          </p:nvPr>
        </p:nvSpPr>
        <p:spPr/>
        <p:txBody>
          <a:bodyPr/>
          <a:lstStyle/>
          <a:p>
            <a:r>
              <a:rPr lang="en-US"/>
              <a:t>© Wound Solutions Australia 2019</a:t>
            </a:r>
          </a:p>
        </p:txBody>
      </p:sp>
    </p:spTree>
    <p:extLst>
      <p:ext uri="{BB962C8B-B14F-4D97-AF65-F5344CB8AC3E}">
        <p14:creationId xmlns:p14="http://schemas.microsoft.com/office/powerpoint/2010/main" val="340739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2674</Words>
  <Application>Microsoft Macintosh PowerPoint</Application>
  <PresentationFormat>Widescreen</PresentationFormat>
  <Paragraphs>550</Paragraphs>
  <Slides>52</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Calibri Light</vt:lpstr>
      <vt:lpstr>Constantia</vt:lpstr>
      <vt:lpstr>Tahoma</vt:lpstr>
      <vt:lpstr>Times New Roman</vt:lpstr>
      <vt:lpstr>Wingdings 2</vt:lpstr>
      <vt:lpstr>Office Theme</vt:lpstr>
      <vt:lpstr>An Update on Exudate</vt:lpstr>
      <vt:lpstr>Who am I</vt:lpstr>
      <vt:lpstr>Session objectives</vt:lpstr>
      <vt:lpstr>PowerPoint Presentation</vt:lpstr>
      <vt:lpstr>PowerPoint Presentation</vt:lpstr>
      <vt:lpstr>Wound exudate</vt:lpstr>
      <vt:lpstr>What is wound exudate?</vt:lpstr>
      <vt:lpstr>Importance of wound exudate</vt:lpstr>
      <vt:lpstr>Formation of wound exudate</vt:lpstr>
      <vt:lpstr>Recent Evidence -</vt:lpstr>
      <vt:lpstr>Why is this important?</vt:lpstr>
      <vt:lpstr>Biochemical differences in wound exudate – healing &amp; non-healing wounds</vt:lpstr>
      <vt:lpstr>Why is this important?</vt:lpstr>
      <vt:lpstr>In Balance – Healing Wounds </vt:lpstr>
      <vt:lpstr>Healthy Wound Fluid - Assists Healing</vt:lpstr>
      <vt:lpstr>Out of Balance  -   non-healing wounds </vt:lpstr>
      <vt:lpstr>Non-healing wound exudate - Adverse Wound Healing</vt:lpstr>
      <vt:lpstr>PowerPoint Presentation</vt:lpstr>
      <vt:lpstr>PowerPoint Presentation</vt:lpstr>
      <vt:lpstr>PowerPoint Presentation</vt:lpstr>
      <vt:lpstr>Normal &amp; Abnormal drainage from a surgical wound</vt:lpstr>
      <vt:lpstr>Effects of excessive exudate production</vt:lpstr>
      <vt:lpstr>People’s experience of living with chronic heavily exuding wounds</vt:lpstr>
      <vt:lpstr>PowerPoint Presentation</vt:lpstr>
      <vt:lpstr>Assessing &amp; Dressing</vt:lpstr>
      <vt:lpstr>Aim of exudate management</vt:lpstr>
      <vt:lpstr>PowerPoint Presentation</vt:lpstr>
      <vt:lpstr>PowerPoint Presentation</vt:lpstr>
      <vt:lpstr>Assessing Wound Exudate – part of your holistic assessment</vt:lpstr>
      <vt:lpstr>Colour, Consistency, Odour, Volume</vt:lpstr>
      <vt:lpstr>Volume – the Goldilocks Principle</vt:lpstr>
      <vt:lpstr>Describing Exudate amounts</vt:lpstr>
      <vt:lpstr>DRY</vt:lpstr>
      <vt:lpstr>MOIST</vt:lpstr>
      <vt:lpstr>WET</vt:lpstr>
      <vt:lpstr>SATURATED</vt:lpstr>
      <vt:lpstr>LEAKING</vt:lpstr>
      <vt:lpstr>Assessing the Current Dressing</vt:lpstr>
      <vt:lpstr>PowerPoint Presentation</vt:lpstr>
      <vt:lpstr>                         Before you       Remove</vt:lpstr>
      <vt:lpstr>Dressing removal checklist</vt:lpstr>
      <vt:lpstr>Choosing the right dressing – mode of action</vt:lpstr>
      <vt:lpstr>PowerPoint Presentation</vt:lpstr>
      <vt:lpstr>Dressing Materials – fluid handling</vt:lpstr>
      <vt:lpstr>Know when to adapt your management</vt:lpstr>
      <vt:lpstr>Challenges</vt:lpstr>
      <vt:lpstr>Remember</vt:lpstr>
      <vt:lpstr>Remember</vt:lpstr>
      <vt:lpstr>Clinical Challenges</vt:lpstr>
      <vt:lpstr>Clinical Challenge</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Wound Exudate Effective Assessment &amp; Management &amp; the role of dressings</dc:title>
  <dc:creator>Vida Bliokas</dc:creator>
  <cp:lastModifiedBy>Mika Bliokas</cp:lastModifiedBy>
  <cp:revision>15</cp:revision>
  <dcterms:created xsi:type="dcterms:W3CDTF">2020-02-17T23:37:00Z</dcterms:created>
  <dcterms:modified xsi:type="dcterms:W3CDTF">2020-02-24T00:27:05Z</dcterms:modified>
</cp:coreProperties>
</file>